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305" r:id="rId13"/>
    <p:sldId id="265" r:id="rId14"/>
    <p:sldId id="267" r:id="rId15"/>
    <p:sldId id="268" r:id="rId16"/>
    <p:sldId id="270" r:id="rId17"/>
    <p:sldId id="269" r:id="rId18"/>
    <p:sldId id="272" r:id="rId19"/>
    <p:sldId id="274" r:id="rId20"/>
    <p:sldId id="273" r:id="rId21"/>
    <p:sldId id="275" r:id="rId22"/>
    <p:sldId id="276" r:id="rId23"/>
    <p:sldId id="279" r:id="rId24"/>
    <p:sldId id="278" r:id="rId25"/>
    <p:sldId id="306" r:id="rId26"/>
    <p:sldId id="299" r:id="rId27"/>
    <p:sldId id="298" r:id="rId28"/>
    <p:sldId id="281" r:id="rId29"/>
    <p:sldId id="280" r:id="rId30"/>
    <p:sldId id="307" r:id="rId31"/>
    <p:sldId id="282" r:id="rId32"/>
    <p:sldId id="283" r:id="rId33"/>
    <p:sldId id="284" r:id="rId34"/>
    <p:sldId id="285" r:id="rId35"/>
    <p:sldId id="286" r:id="rId36"/>
    <p:sldId id="288" r:id="rId37"/>
    <p:sldId id="289" r:id="rId38"/>
    <p:sldId id="292" r:id="rId39"/>
    <p:sldId id="293" r:id="rId40"/>
    <p:sldId id="308" r:id="rId41"/>
    <p:sldId id="294" r:id="rId42"/>
    <p:sldId id="295" r:id="rId43"/>
    <p:sldId id="296" r:id="rId44"/>
    <p:sldId id="297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3197"/>
    <a:srgbClr val="DAFCCC"/>
    <a:srgbClr val="CCE6FC"/>
    <a:srgbClr val="00A1DA"/>
    <a:srgbClr val="DEEBF7"/>
    <a:srgbClr val="9E9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790" autoAdjust="0"/>
  </p:normalViewPr>
  <p:slideViewPr>
    <p:cSldViewPr snapToGrid="0" showGuides="1">
      <p:cViewPr>
        <p:scale>
          <a:sx n="75" d="100"/>
          <a:sy n="75" d="100"/>
        </p:scale>
        <p:origin x="1024" y="56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116" units="cm"/>
          <inkml:channel name="Y" type="integer" max="1763" units="cm"/>
          <inkml:channel name="T" type="integer" max="2.14748E9" units="dev"/>
        </inkml:traceFormat>
        <inkml:channelProperties>
          <inkml:channelProperty channel="X" name="resolution" value="100.90674" units="1/cm"/>
          <inkml:channelProperty channel="Y" name="resolution" value="101.61383" units="1/cm"/>
          <inkml:channelProperty channel="T" name="resolution" value="1" units="1/dev"/>
        </inkml:channelProperties>
      </inkml:inkSource>
      <inkml:timestamp xml:id="ts0" timeString="2019-11-06T06:08:49.6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22113 14782 0,'0'0'0,"0"0"0,0 0 16,0 0-16,0 0 15,0 0-15,0 0 16,0 0-16,0 0 16,0 0-1,0 0-15,0 0 16,0 0-16,0 0 15,0 0-15,0 0 16,0 0 0,0 0-16,0 0 15,0 0-15,0 0 16,0 0-16,0 0 16,0 0-1,0 0-15,0 0 16,0 0-16,0 0 15,0 0-15,0 0 16,0 0 0,0 0-16,0 0 15,130 21-15,-76-21 16,-21 0-16,10 0 16,-10 0-16,-11 0 15,32 0 1,-43 0-16,22-10 15,-1 10-15,-21 0 16,11 0 0,10 0-16,-10 0 15,-11 0-15,0 0 16,0 0-16,0 0 16,10 0-16,-10 0 15,0 0 1,0 10-16,-11-10 15,11 0-15,0 11 16,21 0-16,-10 0 16,-11-11-16,11 0 15,21 11 1,-32-11-16,22 0 16,10 0-16,-32 0 15,32 0-15,-10-11 16,-22 0-1,11 0-15,10 0 16,-10 1-16,-11 10 16,11-11-16,10 0 15,-21 11 1,11 0-16,-11 0 16,21 0-16,-10 0 15,-11 0-15,11 0 16,21 0-16,-21 0 15,10 0 1,1 0-16,-22 0 16,32 0-16,-10 0 15,-11 22-15,21-22 16,-21 0 0,0 10-16,10-10 15,-10 0-15,0 0 16</inkml:trace>
  <inkml:trace contextRef="#ctx0" brushRef="#br0" timeOffset="1724.852">19080 15452 0,'0'0'0,"0"0"16,0 0 0,0 0-16,0 0 15,0 0-15,0 0 16,0 0-16,0 0 16,0 0-1,0 0-15,0 0 16,0 0-16,0 0 15,0 0-15,0 0 16,0 0 0,0 0-16,0 0 15,98 32-15,-44-10 16,-10-11-16,10-1 16,-21 1-1,21 0-15,-21-11 16,10 0-16,1 0 15,10-11-15,-21 0 16,21 1-16,22-12 16,0 11-1,-32-10-15,10 10 16,0 0-16,-32 0 16,11 0-16,10 11 15,-21 0 1,0 0-16,10 0 15,-10 11-15,0 0 16,10 0-16,-10 10 16,-11 1-16,32 0 15,-10-1 1,-11 1-16,21-1 16,-21 1-16,21 0 15,-21-12-15,0 1 16,21 0-1,-10-11-15,-11 0 16,32-11-16,11 0 16,-21-10-16,21-1 15,-11 1-15,-10-1 16,10 0 0,-21 1-16,21-1 15,-21 11-15,21 1 16,-21-1-16,21 11 15,11 0 1,-32 11-16,21-1 16,-32 1-16,32 11 15,-21-1-15,21 1 16,-32 0 0,21-12-16,-21 1 15,0-11-15,10 0 16,1 0-16,-11 0 15,21-11 1,-21 1-16,11-1 16,10-11-16,-32 11 15,11 1-15,10-1 16,-10 11-16,-11-11 16</inkml:trace>
  <inkml:trace contextRef="#ctx0" brushRef="#br0" timeOffset="2616.722">21917 15733 0,'0'0'0,"0"0"16,0 0-1,0 0-15,0 0 16,0 0-16,0 0 16,0 0-16,0 0 15,0 0-15,109-22 16,-55 11 0,0 1-16,-32-1 15,11 0-15,-1 11 16,-10 0-16,-11 0 15,11 0 1,10 0-16,-10 0 16,-11 11-16,0 10 15,21 1-15,-10 21 16,-22-10 0,0 10-16,0 0 15,-11 11-15,-11 0 16,-10-11-16,21 1 15,-11-12-15,-10-10 16,10-1 0,11 1-16,11-11 15,-11-1-15,0-10 16,0 0-16,11 0 16,0 0-1,0 0-15</inkml:trace>
  <inkml:trace contextRef="#ctx0" brushRef="#br0" timeOffset="2959.963">22189 16738 0,'0'0'16,"0"0"-16,0 0 15,0 0 1,0 0-16,0 0 15,0 0-15,0 0 16,0 0-16,0 0 16,0 0-16,0 0 15,0 0 1,0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116" units="cm"/>
          <inkml:channel name="Y" type="integer" max="1763" units="cm"/>
          <inkml:channel name="T" type="integer" max="2.14748E9" units="dev"/>
        </inkml:traceFormat>
        <inkml:channelProperties>
          <inkml:channelProperty channel="X" name="resolution" value="100.90674" units="1/cm"/>
          <inkml:channelProperty channel="Y" name="resolution" value="101.61383" units="1/cm"/>
          <inkml:channelProperty channel="T" name="resolution" value="1" units="1/dev"/>
        </inkml:channelProperties>
      </inkml:inkSource>
      <inkml:timestamp xml:id="ts0" timeString="2019-11-06T06:09:31.4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7603 2777 0,'0'0'0,"0"0"0,0 0 0,0 0 15,0 0-15,0 0 16,0 0 0,0 0-16,0 0 15,0 0-15,0 0 16,0 0-16,0 0 16,0 0-1,0 0-15,0 0 16,0 0-16,0 0 15,0 0-15,0 0 16,0 0-16,0 0 16,0 0-1,0 0-15,0 0 16,0 0-16,0 0 16,0 0-16,0 0 15,0 0 1,0 0-16,0 0 15,87 54-15,-22-32 16,-32-12-16,10 1 16,-21 0-16,0 0 15,21 0 1,-21-1-16,32 1 16,-21 0-16,32 0 15,-32 0 1,21-1-16,-21 1 15,10 0-15,22-11 16,-21 0-16,21 0 16,-11 0-16,22 0 15,-21-11 1,10 0-16,0 1 16,-21-1-16,10 0 15,11 0-15,-21 0 16,21 1-1,11-1-15,-11 0 16,0 0-16,-10 0 16,-1 11-16,11 0 15,-21 0-15,21 0 16,-11 11 0,1-11-16,10 11 15,0 0-15,0 0 16,-21-1-16,21 1 15,0 0 1,-21 0-16,21 0 16,11-1-16,0 1 15,0 0-15,-11 0 16,-10-11 0,10 0-16,33 0 15,10 0-15,-21-11 16,-11 0-16,-10 0 15,-1-10-15,22-1 16,0 1 0,0-1-16,0 11 15,-22 11-15,0-11 16,0 11-16,-21 0 16,10 0-1,-21 0-15,21 0 16,-21 11-16,21 0 15,-21 0-15,10 0 16,-21-1 0,21 1-16,-21 0 15,11-11-15,10 0 16,-32 11-16,11-11 16,10 0-1,-10 0-15,0 0 16,10 0-16,-10 0 15,-11 0-15,11 0 16,10 0-16,-21 0 16,0 0-1</inkml:trace>
  <inkml:trace contextRef="#ctx0" brushRef="#br0" timeOffset="2119.434">169 3523 0,'0'0'0,"0"0"15,0 0 1,0 0-16,0 0 16,0 0-16,0 0 15,0 0-15,0 0 16,119 0-16,-75 0 15,10 0 1,-32 0-16,21 0 16,-21 0-16,11 0 15,21 10-15,-21 1 16,21 0 0,0 0-16,-21 10 15,21-10-15,-21 0 16,32 0-1,-32 0-15,32-1 16,-11 1-16,-10-11 16,21 0-16,-11-11 15,-21 1-15,10-1 16,-10 0-16,-22 0 16,32 0-1,-10 1-15,10-1 16,-10 0-16,-11 0 15,21 11-15,-21 0 16,11 0 0,10 0-16,-10 0 15,21 0-15,-21 0 16,10 0-16,-21 0 16,21 0-1,-21 11-15,11 0 16,10-11-16,-10 0 15,10 11-15,-10-11 16,21 10 0,-10 1-16,10-11 15,-21 0-15,10 0 16,-21 0-16,10 0 16,-10 0-16,-11 0 15,11 0 1,21 0-16,-21 0 15,21 0-15,-10 0 16,-11 0-16,32 11 16,-21-11-1,21 0-15,0 0 16,-21 0-16,21 0 16,-21 0-16,-11 0 15,10-11-15,-10 11 16,-11 0-1,11 0-15,10 0 16,-10 0-16,-11 0 16,11 0-16,10 11 15,-10 0 1,0 0-16,10-1 16,-10 1-16,-11 0 15,11 0-15,10 0 16,-10-1-1,-11 1-15,11 0 16,10 0-16,-21-11 16,22 0-16,10 0 15,-21 0 1,32 0-16,-21 0 16,21-11-16,-10 0 15,10 11-15,0-11 16,-10 1-16,10 10 15,-21 0 1,21 0-16,-21 0 16,21 0-16,-21 0 15,21 0-15,-21 0 16,21 10 0,22-10-16,-22 0 15,-10 11-15,10-11 16,-21 0-16,10 0 15,-21 0-15,11 0 16,21 0 0,-43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5A0F-8AC6-4923-BB3A-4101FA046850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5991-ACB4-4B30-8F68-2629FE821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694C74-974E-47DE-89CE-1975213F6BE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0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执行程序，程序本身是进程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C5991-ACB4-4B30-8F68-2629FE821B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</a:t>
            </a:r>
            <a:r>
              <a:rPr lang="zh-CN" altLang="en-US" dirty="0"/>
              <a:t>存在红黑树里，红黑树总是选最左边的节点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C5991-ACB4-4B30-8F68-2629FE821B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3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717-DEB5-4089-B9FD-BAB9B8D7505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5AB6-5AC4-48E1-ACFA-3761DA51CC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16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A300-33CC-4B6B-807E-8209B0BBC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46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E86C-602C-49BA-AA05-16493F47C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61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7778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628B-942E-4644-BE00-78F7C54ACF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32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673E03-1140-4869-820E-44108770A1F7}"/>
              </a:ext>
            </a:extLst>
          </p:cNvPr>
          <p:cNvSpPr/>
          <p:nvPr userDrawn="1"/>
        </p:nvSpPr>
        <p:spPr>
          <a:xfrm>
            <a:off x="248701" y="789524"/>
            <a:ext cx="7391400" cy="163513"/>
          </a:xfrm>
          <a:prstGeom prst="rect">
            <a:avLst/>
          </a:prstGeom>
          <a:gradFill flip="none" rotWithShape="1">
            <a:gsLst>
              <a:gs pos="0">
                <a:srgbClr val="9C0054">
                  <a:tint val="66000"/>
                  <a:satMod val="160000"/>
                </a:srgbClr>
              </a:gs>
              <a:gs pos="50000">
                <a:srgbClr val="9C0054">
                  <a:tint val="44500"/>
                  <a:satMod val="160000"/>
                </a:srgbClr>
              </a:gs>
              <a:gs pos="100000">
                <a:srgbClr val="9C00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13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63" y="77788"/>
            <a:ext cx="875249" cy="8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01" y="202932"/>
            <a:ext cx="7886700" cy="605374"/>
          </a:xfrm>
        </p:spPr>
        <p:txBody>
          <a:bodyPr/>
          <a:lstStyle>
            <a:lvl1pPr>
              <a:defRPr sz="36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00" y="1334292"/>
            <a:ext cx="8779411" cy="5013851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2B07A-E691-4FE4-8059-ABEA60DC27AA}" type="datetimeFigureOut">
              <a:rPr lang="en-US" altLang="zh-CN"/>
              <a:pPr>
                <a:defRPr/>
              </a:pPr>
              <a:t>11/6/2019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0713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0C78537A-5010-4545-89DA-8A8915DB7A4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407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A556-A8D2-4F0F-8AF7-2E869F5A52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8ADF-ABEA-451E-BF90-EEF27DAB9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1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1D6E-C96F-4692-BD2A-7A43889FA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55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B032-DA72-468C-BF1B-C54C768910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7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EB687-6FFF-40B4-9290-5C252B299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4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E41E-FFDA-4A5E-813D-F71B6550A4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5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717-DEB5-4089-B9FD-BAB9B8D7505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5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A6AAF38-AD11-4400-B1D4-50D58D8B072D}" type="datetimeFigureOut">
              <a:rPr lang="en-US" altLang="zh-CN"/>
              <a:pPr>
                <a:defRPr/>
              </a:pPr>
              <a:t>11/6/2019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D800A6-496F-4DBB-BDEB-D0C8B6567D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2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568" y="1803628"/>
            <a:ext cx="8424863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363" name="文本占位符 4"/>
          <p:cNvSpPr txBox="1">
            <a:spLocks/>
          </p:cNvSpPr>
          <p:nvPr/>
        </p:nvSpPr>
        <p:spPr bwMode="auto">
          <a:xfrm>
            <a:off x="1522942" y="3735182"/>
            <a:ext cx="609811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蒲凌君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计算机学院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系统与网络研究所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计算机网络研究室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pulingjun@gmail.com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下的多线程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48701" y="1143665"/>
            <a:ext cx="9212799" cy="501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main(</a:t>
            </a:r>
            <a:r>
              <a:rPr lang="en-US" sz="1800" dirty="0" err="1">
                <a:latin typeface="Georgia" panose="02040502050405020303" pitchFamily="18" charset="0"/>
              </a:rPr>
              <a:t>int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argc</a:t>
            </a:r>
            <a:r>
              <a:rPr lang="en-US" sz="1800" dirty="0">
                <a:latin typeface="Georgia" panose="02040502050405020303" pitchFamily="18" charset="0"/>
              </a:rPr>
              <a:t>, char *</a:t>
            </a:r>
            <a:r>
              <a:rPr lang="en-US" sz="1800" dirty="0" err="1">
                <a:latin typeface="Georgia" panose="02040502050405020303" pitchFamily="18" charset="0"/>
              </a:rPr>
              <a:t>argv</a:t>
            </a:r>
            <a:r>
              <a:rPr lang="en-US" sz="1800" dirty="0">
                <a:latin typeface="Georgia" panose="02040502050405020303" pitchFamily="18" charset="0"/>
              </a:rPr>
              <a:t>[]){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c</a:t>
            </a:r>
            <a:r>
              <a:rPr lang="en-US" sz="1800" dirty="0">
                <a:latin typeface="Georgia" panose="02040502050405020303" pitchFamily="18" charset="0"/>
              </a:rPr>
              <a:t>har files[NUM_OF_TASKS][20] = {"file1.avi","file2.rmvb","file3.mp4"};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pthread_t</a:t>
            </a:r>
            <a:r>
              <a:rPr lang="en-US" sz="1800" dirty="0">
                <a:latin typeface="Georgia" panose="02040502050405020303" pitchFamily="18" charset="0"/>
              </a:rPr>
              <a:t> threads[NUM_OF_TASKS];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int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;   int t;   int 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pthread_attr_t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; </a:t>
            </a:r>
            <a:r>
              <a:rPr lang="zh-CN" altLang="en-US" sz="1800" dirty="0">
                <a:solidFill>
                  <a:srgbClr val="9F3197"/>
                </a:solidFill>
                <a:latin typeface="Georgia" panose="02040502050405020303" pitchFamily="18" charset="0"/>
              </a:rPr>
              <a:t>线程属性</a:t>
            </a:r>
            <a:r>
              <a:rPr lang="en-US" sz="1800" dirty="0">
                <a:solidFill>
                  <a:srgbClr val="9F3197"/>
                </a:solidFill>
                <a:latin typeface="Georgia" panose="02040502050405020303" pitchFamily="18" charset="0"/>
              </a:rPr>
              <a:t>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pthread_attr_init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);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pthread_attr_setdetachstate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Georgia" panose="02040502050405020303" pitchFamily="18" charset="0"/>
              </a:rPr>
              <a:t>PTHREAD_CREATE_JOINABLE</a:t>
            </a:r>
            <a:r>
              <a:rPr lang="en-US" sz="1800" dirty="0">
                <a:latin typeface="Georgia" panose="02040502050405020303" pitchFamily="18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for(t=0; t&lt;NUM_OF_TASKS; t++){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("creating thread %d, please help me to download %s\n", t, files[t]);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 = </a:t>
            </a:r>
            <a:r>
              <a:rPr lang="en-US" sz="1800" b="1" dirty="0" err="1">
                <a:latin typeface="Georgia" panose="02040502050405020303" pitchFamily="18" charset="0"/>
              </a:rPr>
              <a:t>pthread_create</a:t>
            </a:r>
            <a:r>
              <a:rPr lang="en-US" sz="1800" dirty="0">
                <a:latin typeface="Georgia" panose="02040502050405020303" pitchFamily="18" charset="0"/>
              </a:rPr>
              <a:t>(&amp;threads[t], 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, </a:t>
            </a:r>
            <a:r>
              <a:rPr 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downloadfile</a:t>
            </a:r>
            <a:r>
              <a:rPr lang="en-US" sz="1800" dirty="0">
                <a:latin typeface="Georgia" panose="02040502050405020303" pitchFamily="18" charset="0"/>
              </a:rPr>
              <a:t>, (void*)files[t]);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if (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){ 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      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("ERROR; return code from </a:t>
            </a:r>
            <a:r>
              <a:rPr lang="en-US" sz="1800" dirty="0" err="1">
                <a:latin typeface="Georgia" panose="02040502050405020303" pitchFamily="18" charset="0"/>
              </a:rPr>
              <a:t>pthread_create</a:t>
            </a:r>
            <a:r>
              <a:rPr lang="en-US" sz="1800" dirty="0">
                <a:latin typeface="Georgia" panose="02040502050405020303" pitchFamily="18" charset="0"/>
              </a:rPr>
              <a:t>() is %d\n", </a:t>
            </a:r>
            <a:r>
              <a:rPr lang="en-US" sz="1800" dirty="0" err="1">
                <a:latin typeface="Georgia" panose="02040502050405020303" pitchFamily="18" charset="0"/>
              </a:rPr>
              <a:t>rc</a:t>
            </a:r>
            <a:r>
              <a:rPr lang="en-US" sz="1800" dirty="0">
                <a:latin typeface="Georgia" panose="02040502050405020303" pitchFamily="18" charset="0"/>
              </a:rPr>
              <a:t>);  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            exit(-1);}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pthread_attr_destroy</a:t>
            </a:r>
            <a:r>
              <a:rPr lang="en-US" sz="1800" dirty="0">
                <a:latin typeface="Georgia" panose="02040502050405020303" pitchFamily="18" charset="0"/>
              </a:rPr>
              <a:t>(&amp;</a:t>
            </a:r>
            <a:r>
              <a:rPr lang="en-US" sz="1800" dirty="0" err="1">
                <a:latin typeface="Georgia" panose="02040502050405020303" pitchFamily="18" charset="0"/>
              </a:rPr>
              <a:t>thread_attr</a:t>
            </a:r>
            <a:r>
              <a:rPr lang="en-US" sz="1800" dirty="0">
                <a:latin typeface="Georgia" panose="02040502050405020303" pitchFamily="18" charset="0"/>
              </a:rPr>
              <a:t>);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for(t=0; t&lt;NUM_OF_TASKS; t++){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</a:t>
            </a:r>
            <a:r>
              <a:rPr lang="en-US" sz="1800" b="1" dirty="0" err="1">
                <a:latin typeface="Georgia" panose="02040502050405020303" pitchFamily="18" charset="0"/>
              </a:rPr>
              <a:t>pthread_join</a:t>
            </a:r>
            <a:r>
              <a:rPr lang="en-US" sz="1800" dirty="0">
                <a:latin typeface="Georgia" panose="02040502050405020303" pitchFamily="18" charset="0"/>
              </a:rPr>
              <a:t>(threads[t],(void**)&amp;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);  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    </a:t>
            </a:r>
            <a:r>
              <a:rPr lang="en-US" sz="1800" dirty="0" err="1">
                <a:latin typeface="Georgia" panose="02040502050405020303" pitchFamily="18" charset="0"/>
              </a:rPr>
              <a:t>printf</a:t>
            </a:r>
            <a:r>
              <a:rPr lang="en-US" sz="1800" dirty="0">
                <a:latin typeface="Georgia" panose="02040502050405020303" pitchFamily="18" charset="0"/>
              </a:rPr>
              <a:t>("Thread %d downloads the file %s in %d minutes.",</a:t>
            </a:r>
            <a:r>
              <a:rPr lang="en-US" sz="1800" dirty="0" err="1">
                <a:latin typeface="Georgia" panose="02040502050405020303" pitchFamily="18" charset="0"/>
              </a:rPr>
              <a:t>t,files</a:t>
            </a:r>
            <a:r>
              <a:rPr lang="en-US" sz="1800" dirty="0">
                <a:latin typeface="Georgia" panose="02040502050405020303" pitchFamily="18" charset="0"/>
              </a:rPr>
              <a:t>[t],</a:t>
            </a:r>
            <a:r>
              <a:rPr lang="en-US" sz="1800" dirty="0" err="1">
                <a:latin typeface="Georgia" panose="02040502050405020303" pitchFamily="18" charset="0"/>
              </a:rPr>
              <a:t>downloadtime</a:t>
            </a:r>
            <a:r>
              <a:rPr lang="en-US" sz="1800" dirty="0">
                <a:latin typeface="Georgia" panose="02040502050405020303" pitchFamily="18" charset="0"/>
              </a:rPr>
              <a:t>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}  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latin typeface="Georgia" panose="02040502050405020303" pitchFamily="18" charset="0"/>
              </a:rPr>
              <a:t>   </a:t>
            </a:r>
            <a:r>
              <a:rPr lang="en-US" sz="1800" b="1" dirty="0" err="1">
                <a:latin typeface="Georgia" panose="02040502050405020303" pitchFamily="18" charset="0"/>
              </a:rPr>
              <a:t>pthread_exit</a:t>
            </a:r>
            <a:r>
              <a:rPr lang="en-US" sz="1800" dirty="0">
                <a:latin typeface="Georgia" panose="02040502050405020303" pitchFamily="18" charset="0"/>
              </a:rPr>
              <a:t>(NULL);}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138717" y="5323332"/>
            <a:ext cx="2769613" cy="3436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阻塞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等待线程结束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855100" y="2324037"/>
            <a:ext cx="4177231" cy="3436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主线程会等待这个线程结束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284269" y="3504409"/>
            <a:ext cx="2341827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无法保证线程的执行顺序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C74D5E-F3BA-41B6-8E6B-360C1954D998}"/>
              </a:ext>
            </a:extLst>
          </p:cNvPr>
          <p:cNvSpPr txBox="1"/>
          <p:nvPr/>
        </p:nvSpPr>
        <p:spPr>
          <a:xfrm>
            <a:off x="4428066" y="6046039"/>
            <a:ext cx="2937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Downloadtime</a:t>
            </a:r>
            <a:r>
              <a:rPr lang="zh-CN" altLang="en-US" sz="1600" dirty="0">
                <a:solidFill>
                  <a:srgbClr val="9F3197"/>
                </a:solidFill>
              </a:rPr>
              <a:t>是长整型，</a:t>
            </a:r>
            <a:r>
              <a:rPr lang="en-US" altLang="zh-CN" sz="1600" dirty="0">
                <a:solidFill>
                  <a:srgbClr val="9F3197"/>
                </a:solidFill>
              </a:rPr>
              <a:t>4</a:t>
            </a:r>
            <a:r>
              <a:rPr lang="zh-CN" altLang="en-US" sz="1600" dirty="0">
                <a:solidFill>
                  <a:srgbClr val="9F3197"/>
                </a:solidFill>
              </a:rPr>
              <a:t>字节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FBDCC7-D6C1-48ED-A55C-8636A1B557AB}"/>
              </a:ext>
            </a:extLst>
          </p:cNvPr>
          <p:cNvSpPr txBox="1"/>
          <p:nvPr/>
        </p:nvSpPr>
        <p:spPr>
          <a:xfrm>
            <a:off x="4538311" y="1648527"/>
            <a:ext cx="1118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创建线程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82FB0A-C3D1-4276-888C-F5B93669732C}"/>
              </a:ext>
            </a:extLst>
          </p:cNvPr>
          <p:cNvSpPr txBox="1"/>
          <p:nvPr/>
        </p:nvSpPr>
        <p:spPr>
          <a:xfrm>
            <a:off x="3572933" y="-26837"/>
            <a:ext cx="46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9F3197"/>
                </a:solidFill>
              </a:rPr>
              <a:t>主线程必须要等</a:t>
            </a:r>
            <a:r>
              <a:rPr lang="en-US" altLang="zh-CN" sz="1600" dirty="0">
                <a:solidFill>
                  <a:srgbClr val="9F3197"/>
                </a:solidFill>
              </a:rPr>
              <a:t>joinable</a:t>
            </a:r>
            <a:r>
              <a:rPr lang="zh-CN" altLang="zh-CN" sz="1600" dirty="0">
                <a:solidFill>
                  <a:srgbClr val="9F3197"/>
                </a:solidFill>
              </a:rPr>
              <a:t>的线程结束，才能结束。不然主线程可能会比子线程结束的更早。</a:t>
            </a:r>
          </a:p>
          <a:p>
            <a:r>
              <a:rPr lang="zh-CN" altLang="zh-CN" sz="1600" dirty="0">
                <a:solidFill>
                  <a:srgbClr val="C00000"/>
                </a:solidFill>
              </a:rPr>
              <a:t>阻塞（完成才能结束）、非阻塞（不停地问）、异步（那东西结束了会通知）？？？</a:t>
            </a:r>
            <a:r>
              <a:rPr lang="zh-CN" altLang="en-US" sz="1600" dirty="0">
                <a:solidFill>
                  <a:srgbClr val="C00000"/>
                </a:solidFill>
              </a:rPr>
              <a:t>？？？？？？？</a:t>
            </a:r>
            <a:r>
              <a:rPr lang="zh-CN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           </a:t>
            </a:r>
          </a:p>
          <a:p>
            <a:r>
              <a:rPr lang="en-US" altLang="zh-CN" sz="1600" dirty="0">
                <a:solidFill>
                  <a:srgbClr val="9F3197"/>
                </a:solidFill>
              </a:rPr>
              <a:t>joinable</a:t>
            </a:r>
            <a:r>
              <a:rPr lang="zh-CN" altLang="zh-CN" sz="1600" dirty="0">
                <a:solidFill>
                  <a:srgbClr val="9F3197"/>
                </a:solidFill>
              </a:rPr>
              <a:t>属于阻塞型</a:t>
            </a:r>
          </a:p>
          <a:p>
            <a:endParaRPr lang="zh-CN" altLang="en-US" sz="1600" dirty="0">
              <a:solidFill>
                <a:srgbClr val="9F3197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DE48172-6FCC-43B6-BDAC-9A45BF69E673}"/>
              </a:ext>
            </a:extLst>
          </p:cNvPr>
          <p:cNvCxnSpPr/>
          <p:nvPr/>
        </p:nvCxnSpPr>
        <p:spPr>
          <a:xfrm>
            <a:off x="6874933" y="808306"/>
            <a:ext cx="1371600" cy="198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0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8BDB3-EC39-4853-B197-C3DAE3A9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1179A-6E8D-40E3-85B1-A7F4DAA3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AA44C2-5264-447A-A1B7-332689D3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1BFDD9AE-CC3F-4711-84A2-6082EBEB222C}"/>
              </a:ext>
            </a:extLst>
          </p:cNvPr>
          <p:cNvSpPr/>
          <p:nvPr/>
        </p:nvSpPr>
        <p:spPr>
          <a:xfrm>
            <a:off x="115889" y="202932"/>
            <a:ext cx="8755063" cy="27892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#define NUM_OF_TASKS  3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void *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downloadfile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(void *filename)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{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printf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("I am downloading the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file%s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!\n", (char *)filename);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sleep(10);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long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= rand()%100;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printf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("I finish downloading the file within %d minutes!\n", </a:t>
            </a:r>
            <a:r>
              <a:rPr lang="en-US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);  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     </a:t>
            </a:r>
            <a:r>
              <a:rPr lang="en-US" b="1" dirty="0" err="1">
                <a:solidFill>
                  <a:schemeClr val="tx1"/>
                </a:solidFill>
                <a:latin typeface="Georgia" panose="02040502050405020303" pitchFamily="18" charset="0"/>
              </a:rPr>
              <a:t>pthread_exit</a:t>
            </a:r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((void *)</a:t>
            </a:r>
            <a:r>
              <a:rPr lang="en-US" b="1" dirty="0" err="1">
                <a:solidFill>
                  <a:schemeClr val="tx1"/>
                </a:solidFill>
                <a:latin typeface="Georgia" panose="02040502050405020303" pitchFamily="18" charset="0"/>
              </a:rPr>
              <a:t>downloadtime</a:t>
            </a:r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9B5DB7-1806-4AEB-AAA0-D1DA795D5EB8}"/>
              </a:ext>
            </a:extLst>
          </p:cNvPr>
          <p:cNvSpPr txBox="1"/>
          <p:nvPr/>
        </p:nvSpPr>
        <p:spPr>
          <a:xfrm>
            <a:off x="4699000" y="322836"/>
            <a:ext cx="3714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int</a:t>
            </a:r>
            <a:r>
              <a:rPr lang="zh-CN" altLang="en-US" sz="1600" dirty="0">
                <a:solidFill>
                  <a:srgbClr val="9F3197"/>
                </a:solidFill>
              </a:rPr>
              <a:t>与</a:t>
            </a:r>
            <a:r>
              <a:rPr lang="en-US" altLang="zh-CN" sz="1600" dirty="0">
                <a:solidFill>
                  <a:srgbClr val="9F3197"/>
                </a:solidFill>
              </a:rPr>
              <a:t>char*</a:t>
            </a:r>
            <a:r>
              <a:rPr lang="zh-CN" altLang="en-US" sz="1600" dirty="0">
                <a:solidFill>
                  <a:srgbClr val="9F3197"/>
                </a:solidFill>
              </a:rPr>
              <a:t>在</a:t>
            </a:r>
            <a:r>
              <a:rPr lang="en-US" altLang="zh-CN" sz="1600" dirty="0" err="1">
                <a:solidFill>
                  <a:srgbClr val="9F3197"/>
                </a:solidFill>
              </a:rPr>
              <a:t>c++</a:t>
            </a:r>
            <a:r>
              <a:rPr lang="zh-CN" altLang="en-US" sz="1600" dirty="0">
                <a:solidFill>
                  <a:srgbClr val="9F3197"/>
                </a:solidFill>
              </a:rPr>
              <a:t>中不可以强制转换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en-US" altLang="zh-CN" sz="1600" dirty="0">
                <a:solidFill>
                  <a:srgbClr val="9F3197"/>
                </a:solidFill>
              </a:rPr>
              <a:t>(void</a:t>
            </a:r>
            <a:r>
              <a:rPr lang="zh-CN" altLang="en-US" sz="1600" dirty="0">
                <a:solidFill>
                  <a:srgbClr val="9F3197"/>
                </a:solidFill>
              </a:rPr>
              <a:t>*</a:t>
            </a:r>
            <a:r>
              <a:rPr lang="en-US" altLang="zh-CN" sz="1600" dirty="0">
                <a:solidFill>
                  <a:srgbClr val="9F3197"/>
                </a:solidFill>
              </a:rPr>
              <a:t>) </a:t>
            </a:r>
            <a:r>
              <a:rPr lang="zh-CN" altLang="en-US" sz="1600" dirty="0">
                <a:solidFill>
                  <a:srgbClr val="9F3197"/>
                </a:solidFill>
              </a:rPr>
              <a:t>可以  但是</a:t>
            </a:r>
            <a:r>
              <a:rPr lang="en-US" altLang="zh-CN" sz="1600" dirty="0">
                <a:solidFill>
                  <a:srgbClr val="9F3197"/>
                </a:solidFill>
              </a:rPr>
              <a:t>(void*)i+1</a:t>
            </a:r>
            <a:r>
              <a:rPr lang="zh-CN" altLang="en-US" sz="1600" dirty="0">
                <a:solidFill>
                  <a:srgbClr val="9F3197"/>
                </a:solidFill>
              </a:rPr>
              <a:t>不可以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操纵指针→操纵内存</a:t>
            </a:r>
            <a:endParaRPr lang="en-US" altLang="zh-CN" sz="1600" dirty="0">
              <a:solidFill>
                <a:srgbClr val="9F3197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774BAE-3249-4976-8BD0-C4DA52A4C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4" y="2604114"/>
            <a:ext cx="7182251" cy="31606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E98E96-0A85-4EEF-B3DE-293B29723F7C}"/>
              </a:ext>
            </a:extLst>
          </p:cNvPr>
          <p:cNvSpPr txBox="1"/>
          <p:nvPr/>
        </p:nvSpPr>
        <p:spPr>
          <a:xfrm>
            <a:off x="397933" y="5986773"/>
            <a:ext cx="849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线程是乱序的，不知道</a:t>
            </a:r>
            <a:r>
              <a:rPr lang="en-US" altLang="zh-CN" sz="1600" dirty="0">
                <a:solidFill>
                  <a:srgbClr val="9F3197"/>
                </a:solidFill>
              </a:rPr>
              <a:t>OS</a:t>
            </a:r>
            <a:r>
              <a:rPr lang="zh-CN" altLang="en-US" sz="1600" dirty="0">
                <a:solidFill>
                  <a:srgbClr val="9F3197"/>
                </a:solidFill>
              </a:rPr>
              <a:t>如何调度。想要顺序，就不用线程。顺序与并发不可兼得。想要顺序，就在主函数中，写三个顺序。在同一个线程中有顺序，因为</a:t>
            </a:r>
            <a:r>
              <a:rPr lang="en-US" altLang="zh-CN" sz="1600" dirty="0">
                <a:solidFill>
                  <a:srgbClr val="9F3197"/>
                </a:solidFill>
              </a:rPr>
              <a:t>IP</a:t>
            </a:r>
            <a:r>
              <a:rPr lang="zh-CN" altLang="en-US" sz="1600" dirty="0">
                <a:solidFill>
                  <a:srgbClr val="9F3197"/>
                </a:solidFill>
              </a:rPr>
              <a:t>指针按顺序执行指令</a:t>
            </a:r>
          </a:p>
        </p:txBody>
      </p:sp>
    </p:spTree>
    <p:extLst>
      <p:ext uri="{BB962C8B-B14F-4D97-AF65-F5344CB8AC3E}">
        <p14:creationId xmlns:p14="http://schemas.microsoft.com/office/powerpoint/2010/main" val="195933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下的多线程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0" y="962824"/>
            <a:ext cx="6724030" cy="59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线程可使用的数据形式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1395188"/>
            <a:ext cx="8778875" cy="48915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6094945" y="1395188"/>
            <a:ext cx="2372780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线程的局部数据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类似函数中的变量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43125" y="3043013"/>
            <a:ext cx="2487076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所有线程共享的数据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即进程全局变量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2899" y="1070285"/>
            <a:ext cx="3552825" cy="64980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每个线程具有的同名不同值的数据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类似类对象的成员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1338" y="6205134"/>
            <a:ext cx="8486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Georgia" panose="02040502050405020303" pitchFamily="18" charset="0"/>
              </a:rPr>
              <a:t>int pthread_key_create(</a:t>
            </a:r>
            <a:r>
              <a:rPr lang="zh-CN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pthread_key_t *key</a:t>
            </a:r>
            <a:r>
              <a:rPr lang="zh-CN" altLang="en-US" dirty="0">
                <a:latin typeface="Georgia" panose="02040502050405020303" pitchFamily="18" charset="0"/>
              </a:rPr>
              <a:t>, </a:t>
            </a:r>
            <a:r>
              <a:rPr lang="zh-CN" altLang="en-US" b="1" dirty="0">
                <a:latin typeface="Georgia" panose="02040502050405020303" pitchFamily="18" charset="0"/>
              </a:rPr>
              <a:t>void (*destructor)(void*)</a:t>
            </a:r>
            <a:r>
              <a:rPr lang="zh-CN" altLang="en-US" dirty="0"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24325" y="4372965"/>
            <a:ext cx="4551363" cy="61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为什么要设计这三种形式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</a:p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多线程访问数据可能存在什么问题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43B9FB-D0D5-41E2-AF3D-73F6A2FF32EB}"/>
              </a:ext>
            </a:extLst>
          </p:cNvPr>
          <p:cNvSpPr txBox="1"/>
          <p:nvPr/>
        </p:nvSpPr>
        <p:spPr>
          <a:xfrm>
            <a:off x="4572000" y="7943"/>
            <a:ext cx="385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C++</a:t>
            </a:r>
            <a:r>
              <a:rPr lang="zh-CN" altLang="en-US" sz="1600" dirty="0">
                <a:solidFill>
                  <a:srgbClr val="9F3197"/>
                </a:solidFill>
              </a:rPr>
              <a:t>：局部变量、静态变量、全局变量、常量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914A4D-6E67-44EE-9B6E-5621D9ECCE81}"/>
              </a:ext>
            </a:extLst>
          </p:cNvPr>
          <p:cNvSpPr txBox="1"/>
          <p:nvPr/>
        </p:nvSpPr>
        <p:spPr>
          <a:xfrm>
            <a:off x="541338" y="3043013"/>
            <a:ext cx="1710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全局变量：线程共享进程的内存，便于线程间的数据通信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FA6C74-7511-4A56-BDC4-74C75A8F2E58}"/>
              </a:ext>
            </a:extLst>
          </p:cNvPr>
          <p:cNvSpPr txBox="1"/>
          <p:nvPr/>
        </p:nvSpPr>
        <p:spPr>
          <a:xfrm>
            <a:off x="6094945" y="2893209"/>
            <a:ext cx="2862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9F3197"/>
                </a:solidFill>
              </a:rPr>
              <a:t>线程间同名不同值得数据，类比类。整个进程有</a:t>
            </a:r>
            <a:r>
              <a:rPr lang="en-US" altLang="zh-CN" sz="1200" dirty="0" err="1">
                <a:solidFill>
                  <a:srgbClr val="9F3197"/>
                </a:solidFill>
              </a:rPr>
              <a:t>Key,value</a:t>
            </a:r>
            <a:r>
              <a:rPr lang="zh-CN" altLang="en-US" sz="1200" dirty="0">
                <a:solidFill>
                  <a:srgbClr val="9F3197"/>
                </a:solidFill>
              </a:rPr>
              <a:t>对。</a:t>
            </a:r>
            <a:r>
              <a:rPr lang="en-US" altLang="zh-CN" sz="1200" dirty="0">
                <a:solidFill>
                  <a:srgbClr val="9F3197"/>
                </a:solidFill>
              </a:rPr>
              <a:t>Key</a:t>
            </a:r>
            <a:r>
              <a:rPr lang="zh-CN" altLang="en-US" sz="1200" dirty="0">
                <a:solidFill>
                  <a:srgbClr val="9F3197"/>
                </a:solidFill>
              </a:rPr>
              <a:t>不允许有重复（类比</a:t>
            </a:r>
            <a:r>
              <a:rPr lang="en-US" altLang="zh-CN" sz="1200" dirty="0" err="1">
                <a:solidFill>
                  <a:srgbClr val="9F3197"/>
                </a:solidFill>
              </a:rPr>
              <a:t>hashset</a:t>
            </a:r>
            <a:r>
              <a:rPr lang="zh-CN" altLang="en-US" sz="1200" dirty="0">
                <a:solidFill>
                  <a:srgbClr val="9F3197"/>
                </a:solidFill>
              </a:rPr>
              <a:t>）</a:t>
            </a:r>
            <a:r>
              <a:rPr lang="en-US" altLang="zh-CN" sz="1200" dirty="0">
                <a:solidFill>
                  <a:srgbClr val="9F3197"/>
                </a:solidFill>
              </a:rPr>
              <a:t>key</a:t>
            </a:r>
            <a:r>
              <a:rPr lang="zh-CN" altLang="en-US" sz="1200" dirty="0">
                <a:solidFill>
                  <a:srgbClr val="9F3197"/>
                </a:solidFill>
              </a:rPr>
              <a:t>同名，相应位置有个数组（链表）。用</a:t>
            </a:r>
            <a:r>
              <a:rPr lang="en-US" altLang="zh-CN" sz="1200" dirty="0" err="1">
                <a:solidFill>
                  <a:srgbClr val="9F3197"/>
                </a:solidFill>
              </a:rPr>
              <a:t>getkey</a:t>
            </a:r>
            <a:r>
              <a:rPr lang="zh-CN" altLang="en-US" sz="1200" dirty="0">
                <a:solidFill>
                  <a:srgbClr val="9F3197"/>
                </a:solidFill>
              </a:rPr>
              <a:t>获取数据，得到不一样的结果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3B7216-1ADF-4AE2-9D18-3915AE9CA7EF}"/>
              </a:ext>
            </a:extLst>
          </p:cNvPr>
          <p:cNvSpPr txBox="1"/>
          <p:nvPr/>
        </p:nvSpPr>
        <p:spPr>
          <a:xfrm>
            <a:off x="-59267" y="5189471"/>
            <a:ext cx="2202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多线程访问数据：共享内存全局变量会出现问题。</a:t>
            </a:r>
            <a:r>
              <a:rPr lang="en-US" altLang="zh-CN" sz="1400" dirty="0">
                <a:solidFill>
                  <a:srgbClr val="9F3197"/>
                </a:solidFill>
              </a:rPr>
              <a:t>CPU</a:t>
            </a:r>
            <a:r>
              <a:rPr lang="zh-CN" altLang="en-US" sz="1400" dirty="0">
                <a:solidFill>
                  <a:srgbClr val="9F3197"/>
                </a:solidFill>
              </a:rPr>
              <a:t>切换，会导致写的顺序出现差错。</a:t>
            </a:r>
            <a:endParaRPr lang="en-US" altLang="zh-CN" sz="1400" dirty="0">
              <a:solidFill>
                <a:srgbClr val="9F3197"/>
              </a:solidFill>
            </a:endParaRPr>
          </a:p>
          <a:p>
            <a:r>
              <a:rPr lang="zh-CN" altLang="en-US" sz="1400" dirty="0">
                <a:solidFill>
                  <a:srgbClr val="9F3197"/>
                </a:solidFill>
              </a:rPr>
              <a:t>线程私有数据不会出现问题</a:t>
            </a:r>
          </a:p>
        </p:txBody>
      </p:sp>
    </p:spTree>
    <p:extLst>
      <p:ext uri="{BB962C8B-B14F-4D97-AF65-F5344CB8AC3E}">
        <p14:creationId xmlns:p14="http://schemas.microsoft.com/office/powerpoint/2010/main" val="27981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036979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</a:rPr>
              <a:t>资源在内存中，将进程资源切分</a:t>
            </a:r>
            <a:endParaRPr lang="en-US" altLang="zh-CN" sz="1600" b="1" dirty="0">
              <a:solidFill>
                <a:srgbClr val="9F3197"/>
              </a:solidFill>
              <a:latin typeface="Georgia" panose="02040502050405020303" pitchFamily="18" charset="0"/>
            </a:endParaRP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</a:rPr>
              <a:t>所有任务，挂成一列，链表形式（</a:t>
            </a:r>
            <a:r>
              <a:rPr lang="en-US" altLang="zh-CN" sz="1600" b="1" dirty="0" err="1">
                <a:solidFill>
                  <a:srgbClr val="9F3197"/>
                </a:solidFill>
                <a:latin typeface="Georgia" panose="02040502050405020303" pitchFamily="18" charset="0"/>
              </a:rPr>
              <a:t>pid</a:t>
            </a:r>
            <a:r>
              <a:rPr lang="en-US" altLang="zh-CN" sz="1600" b="1" dirty="0">
                <a:solidFill>
                  <a:srgbClr val="9F3197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 err="1">
                <a:solidFill>
                  <a:srgbClr val="9F3197"/>
                </a:solidFill>
                <a:latin typeface="Georgia" panose="02040502050405020303" pitchFamily="18" charset="0"/>
              </a:rPr>
              <a:t>tgid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</a:rPr>
              <a:t>）</a:t>
            </a:r>
            <a:endParaRPr lang="en-US" altLang="zh-CN" sz="1800" b="1" dirty="0">
              <a:solidFill>
                <a:srgbClr val="9F3197"/>
              </a:solidFill>
              <a:latin typeface="Georgia" panose="02040502050405020303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</a:t>
            </a:r>
            <a:r>
              <a:rPr lang="en-US" altLang="zh-CN" sz="1800" b="1" dirty="0">
                <a:latin typeface="Georgia" panose="02040502050405020303" pitchFamily="18" charset="0"/>
              </a:rPr>
              <a:t>ID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Georgia" panose="02040502050405020303" pitchFamily="18" charset="0"/>
              </a:rPr>
              <a:t>区分主线程和一般线程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dirty="0">
                <a:latin typeface="Georgia" panose="02040502050405020303" pitchFamily="18" charset="0"/>
              </a:rPr>
              <a:t>主线程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r>
              <a:rPr lang="en-US" altLang="zh-CN" sz="1800" dirty="0">
                <a:latin typeface="Georgia" panose="02040502050405020303" pitchFamily="18" charset="0"/>
              </a:rPr>
              <a:t> =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dirty="0">
                <a:latin typeface="Georgia" panose="02040502050405020303" pitchFamily="18" charset="0"/>
              </a:rPr>
              <a:t>一般线程 </a:t>
            </a:r>
            <a:r>
              <a:rPr lang="en-US" altLang="zh-CN" sz="1800" dirty="0" err="1">
                <a:latin typeface="Georgia" panose="02040502050405020303" pitchFamily="18" charset="0"/>
              </a:rPr>
              <a:t>pid</a:t>
            </a:r>
            <a:r>
              <a:rPr lang="zh-CN" altLang="en-US" sz="1800" dirty="0">
                <a:latin typeface="Georgia" panose="02040502050405020303" pitchFamily="18" charset="0"/>
              </a:rPr>
              <a:t>为自己</a:t>
            </a:r>
            <a:r>
              <a:rPr lang="en-US" altLang="zh-CN" sz="1800" dirty="0">
                <a:latin typeface="Georgia" panose="02040502050405020303" pitchFamily="18" charset="0"/>
              </a:rPr>
              <a:t>,  </a:t>
            </a:r>
            <a:r>
              <a:rPr lang="en-US" altLang="zh-CN" sz="1800" dirty="0" err="1">
                <a:latin typeface="Georgia" panose="02040502050405020303" pitchFamily="18" charset="0"/>
              </a:rPr>
              <a:t>tgid</a:t>
            </a:r>
            <a:r>
              <a:rPr lang="zh-CN" altLang="en-US" sz="1800" dirty="0">
                <a:latin typeface="Georgia" panose="02040502050405020303" pitchFamily="18" charset="0"/>
              </a:rPr>
              <a:t>是主线程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685800" lvl="2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7972" y="6257926"/>
            <a:ext cx="4490243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为什么要用链表而不是数组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1DA3C1-2FB2-42C2-989D-4A8403FEDAA1}"/>
              </a:ext>
            </a:extLst>
          </p:cNvPr>
          <p:cNvSpPr txBox="1"/>
          <p:nvPr/>
        </p:nvSpPr>
        <p:spPr>
          <a:xfrm>
            <a:off x="4172512" y="-21506"/>
            <a:ext cx="4156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进程、线程统称</a:t>
            </a:r>
            <a:r>
              <a:rPr lang="en-US" altLang="zh-CN" sz="1600" dirty="0">
                <a:solidFill>
                  <a:srgbClr val="9F3197"/>
                </a:solidFill>
              </a:rPr>
              <a:t>task</a:t>
            </a:r>
            <a:r>
              <a:rPr lang="zh-CN" altLang="en-US" sz="1600" dirty="0">
                <a:solidFill>
                  <a:srgbClr val="9F3197"/>
                </a:solidFill>
              </a:rPr>
              <a:t>，本质是调度主线程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7CEA5A-500D-42AF-9752-4D89D64D23F3}"/>
              </a:ext>
            </a:extLst>
          </p:cNvPr>
          <p:cNvSpPr txBox="1"/>
          <p:nvPr/>
        </p:nvSpPr>
        <p:spPr>
          <a:xfrm>
            <a:off x="5270235" y="5350020"/>
            <a:ext cx="1381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对于进程</a:t>
            </a:r>
            <a:r>
              <a:rPr lang="en-US" altLang="zh-CN" sz="1400" dirty="0">
                <a:solidFill>
                  <a:srgbClr val="9F3197"/>
                </a:solidFill>
              </a:rPr>
              <a:t>/</a:t>
            </a:r>
            <a:r>
              <a:rPr lang="zh-CN" altLang="en-US" sz="1400" dirty="0">
                <a:solidFill>
                  <a:srgbClr val="9F3197"/>
                </a:solidFill>
              </a:rPr>
              <a:t>主线程，</a:t>
            </a:r>
            <a:r>
              <a:rPr lang="en-US" altLang="zh-CN" sz="1400" dirty="0" err="1">
                <a:solidFill>
                  <a:srgbClr val="9F3197"/>
                </a:solidFill>
              </a:rPr>
              <a:t>pid</a:t>
            </a:r>
            <a:r>
              <a:rPr lang="zh-CN" altLang="en-US" sz="1400" dirty="0">
                <a:solidFill>
                  <a:srgbClr val="9F3197"/>
                </a:solidFill>
              </a:rPr>
              <a:t>和</a:t>
            </a:r>
            <a:r>
              <a:rPr lang="en-US" altLang="zh-CN" sz="1400" dirty="0" err="1">
                <a:solidFill>
                  <a:srgbClr val="9F3197"/>
                </a:solidFill>
              </a:rPr>
              <a:t>pgid</a:t>
            </a:r>
            <a:r>
              <a:rPr lang="zh-CN" altLang="en-US" sz="1400" dirty="0">
                <a:solidFill>
                  <a:srgbClr val="9F3197"/>
                </a:solidFill>
              </a:rPr>
              <a:t>都是他自己。对于普通线程，</a:t>
            </a:r>
            <a:r>
              <a:rPr lang="en-US" altLang="zh-CN" sz="1400" dirty="0" err="1">
                <a:solidFill>
                  <a:srgbClr val="9F3197"/>
                </a:solidFill>
              </a:rPr>
              <a:t>pid</a:t>
            </a:r>
            <a:r>
              <a:rPr lang="zh-CN" altLang="en-US" sz="1400" dirty="0">
                <a:solidFill>
                  <a:srgbClr val="9F3197"/>
                </a:solidFill>
              </a:rPr>
              <a:t>是他自己，</a:t>
            </a:r>
            <a:r>
              <a:rPr lang="en-US" altLang="zh-CN" sz="1400" dirty="0" err="1">
                <a:solidFill>
                  <a:srgbClr val="9F3197"/>
                </a:solidFill>
              </a:rPr>
              <a:t>tgid</a:t>
            </a:r>
            <a:r>
              <a:rPr lang="zh-CN" altLang="en-US" sz="1400" dirty="0">
                <a:solidFill>
                  <a:srgbClr val="9F3197"/>
                </a:solidFill>
              </a:rPr>
              <a:t>是主线程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F5D90B-1015-46BB-A38F-3B29BB4442C7}"/>
              </a:ext>
            </a:extLst>
          </p:cNvPr>
          <p:cNvSpPr txBox="1"/>
          <p:nvPr/>
        </p:nvSpPr>
        <p:spPr>
          <a:xfrm>
            <a:off x="615952" y="6586724"/>
            <a:ext cx="4385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索引数组好，增删链表更好。对于</a:t>
            </a:r>
            <a:r>
              <a:rPr lang="en-US" altLang="zh-CN" sz="1600" dirty="0">
                <a:solidFill>
                  <a:srgbClr val="9F3197"/>
                </a:solidFill>
              </a:rPr>
              <a:t>task</a:t>
            </a:r>
            <a:r>
              <a:rPr lang="zh-CN" altLang="en-US" sz="1600" dirty="0">
                <a:solidFill>
                  <a:srgbClr val="9F3197"/>
                </a:solidFill>
              </a:rPr>
              <a:t>增删更多</a:t>
            </a:r>
          </a:p>
        </p:txBody>
      </p:sp>
    </p:spTree>
    <p:extLst>
      <p:ext uri="{BB962C8B-B14F-4D97-AF65-F5344CB8AC3E}">
        <p14:creationId xmlns:p14="http://schemas.microsoft.com/office/powerpoint/2010/main" val="35012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任务状态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long state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exit_state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常见取值与进</a:t>
            </a:r>
            <a:r>
              <a:rPr lang="en-US" altLang="zh-CN" sz="1800" dirty="0">
                <a:latin typeface="Georgia" panose="02040502050405020303" pitchFamily="18" charset="0"/>
              </a:rPr>
              <a:t>(</a:t>
            </a:r>
            <a:r>
              <a:rPr lang="zh-CN" altLang="en-US" sz="1800" dirty="0">
                <a:latin typeface="Georgia" panose="02040502050405020303" pitchFamily="18" charset="0"/>
              </a:rPr>
              <a:t>线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  <a:r>
              <a:rPr lang="zh-CN" altLang="en-US" sz="1800" dirty="0">
                <a:latin typeface="Georgia" panose="02040502050405020303" pitchFamily="18" charset="0"/>
              </a:rPr>
              <a:t>程状态转换图一致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63EFD0-CE67-4968-896F-76EB80921B68}"/>
              </a:ext>
            </a:extLst>
          </p:cNvPr>
          <p:cNvSpPr txBox="1"/>
          <p:nvPr/>
        </p:nvSpPr>
        <p:spPr>
          <a:xfrm>
            <a:off x="8209493" y="434446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exit</a:t>
            </a:r>
            <a:r>
              <a:rPr lang="zh-CN" altLang="en-US" sz="1600" dirty="0">
                <a:solidFill>
                  <a:srgbClr val="9F3197"/>
                </a:solidFill>
              </a:rPr>
              <a:t>因为有僵尸状态</a:t>
            </a:r>
          </a:p>
        </p:txBody>
      </p:sp>
    </p:spTree>
    <p:extLst>
      <p:ext uri="{BB962C8B-B14F-4D97-AF65-F5344CB8AC3E}">
        <p14:creationId xmlns:p14="http://schemas.microsoft.com/office/powerpoint/2010/main" val="204440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任务状态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long state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exit_state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常见取值与进</a:t>
            </a:r>
            <a:r>
              <a:rPr lang="en-US" altLang="zh-CN" sz="1800" dirty="0">
                <a:latin typeface="Georgia" panose="02040502050405020303" pitchFamily="18" charset="0"/>
              </a:rPr>
              <a:t>(</a:t>
            </a:r>
            <a:r>
              <a:rPr lang="zh-CN" altLang="en-US" sz="1800" dirty="0">
                <a:latin typeface="Georgia" panose="02040502050405020303" pitchFamily="18" charset="0"/>
              </a:rPr>
              <a:t>线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  <a:r>
              <a:rPr lang="zh-CN" altLang="en-US" sz="1800" dirty="0">
                <a:latin typeface="Georgia" panose="02040502050405020303" pitchFamily="18" charset="0"/>
              </a:rPr>
              <a:t>程状态转换图一致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400" dirty="0">
              <a:latin typeface="Georgia" panose="02040502050405020303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18" y="1066800"/>
            <a:ext cx="5703557" cy="5627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6496B85-CBBC-48D6-B465-CAEC991F1744}"/>
                  </a:ext>
                </a:extLst>
              </p14:cNvPr>
              <p14:cNvContentPartPr/>
              <p14:nvPr/>
            </p14:nvContentPartPr>
            <p14:xfrm>
              <a:off x="6868800" y="5317560"/>
              <a:ext cx="1683000" cy="708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6496B85-CBBC-48D6-B465-CAEC991F17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9440" y="5308200"/>
                <a:ext cx="1701720" cy="7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47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67426" y="4101837"/>
            <a:ext cx="3076574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用户态和内核态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内存管理</a:t>
            </a:r>
            <a:r>
              <a:rPr lang="en-US" altLang="zh-CN" sz="1800" dirty="0">
                <a:latin typeface="Georgia" panose="02040502050405020303" pitchFamily="18" charset="0"/>
              </a:rPr>
              <a:t>: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 </a:t>
            </a:r>
            <a:r>
              <a:rPr lang="en-US" altLang="zh-CN" sz="1800" dirty="0" err="1">
                <a:latin typeface="Georgia" panose="02040502050405020303" pitchFamily="18" charset="0"/>
              </a:rPr>
              <a:t>mm_struct</a:t>
            </a:r>
            <a:r>
              <a:rPr lang="en-US" altLang="zh-CN" sz="1800" dirty="0">
                <a:latin typeface="Georgia" panose="02040502050405020303" pitchFamily="18" charset="0"/>
              </a:rPr>
              <a:t> *mm</a:t>
            </a:r>
            <a:r>
              <a:rPr lang="zh-CN" altLang="en-US" sz="1600" dirty="0">
                <a:solidFill>
                  <a:srgbClr val="9F3197"/>
                </a:solidFill>
                <a:latin typeface="Georgia" panose="02040502050405020303" pitchFamily="18" charset="0"/>
              </a:rPr>
              <a:t>（用户态堆栈）</a:t>
            </a:r>
            <a:endParaRPr lang="en-US" altLang="zh-CN" sz="1600" dirty="0">
              <a:solidFill>
                <a:srgbClr val="9F3197"/>
              </a:solidFill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内核栈</a:t>
            </a:r>
            <a:r>
              <a:rPr lang="en-US" altLang="zh-CN" sz="1800" dirty="0">
                <a:latin typeface="Georgia" panose="02040502050405020303" pitchFamily="18" charset="0"/>
              </a:rPr>
              <a:t>: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</a:rPr>
              <a:t>void </a:t>
            </a:r>
            <a:r>
              <a:rPr lang="zh-CN" altLang="en-US" sz="1800" dirty="0">
                <a:latin typeface="Georgia" panose="02040502050405020303" pitchFamily="18" charset="0"/>
              </a:rPr>
              <a:t>*</a:t>
            </a:r>
            <a:r>
              <a:rPr lang="en-US" altLang="zh-CN" sz="1800" dirty="0">
                <a:latin typeface="Georgia" panose="02040502050405020303" pitchFamily="18" charset="0"/>
              </a:rPr>
              <a:t>stack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系统调用</a:t>
            </a:r>
            <a:r>
              <a:rPr lang="en-US" altLang="zh-CN" sz="1800" dirty="0">
                <a:latin typeface="Georgia" panose="02040502050405020303" pitchFamily="18" charset="0"/>
              </a:rPr>
              <a:t>, </a:t>
            </a:r>
            <a:r>
              <a:rPr lang="zh-CN" altLang="en-US" sz="1800" dirty="0">
                <a:latin typeface="Georgia" panose="02040502050405020303" pitchFamily="18" charset="0"/>
              </a:rPr>
              <a:t>会导致用户态到内核态的切换</a:t>
            </a:r>
            <a:endParaRPr lang="en-US" altLang="zh-CN" sz="1800" dirty="0">
              <a:latin typeface="Georgia" panose="020405020504050203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866E86-2E5A-466B-99AA-E0A660712C36}"/>
              </a:ext>
            </a:extLst>
          </p:cNvPr>
          <p:cNvSpPr txBox="1"/>
          <p:nvPr/>
        </p:nvSpPr>
        <p:spPr>
          <a:xfrm>
            <a:off x="0" y="79243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操纵计算机硬件必须由内核完成，用户态只能操纵分配的内存（加减乘除等），用户态到内核态：系统调用。就会不停地分配内核空间、清除内核空间，十分麻烦。所以直接分配内核态的堆栈（？）。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B72F49-AA73-4133-A05E-DCBBD5AB30BC}"/>
              </a:ext>
            </a:extLst>
          </p:cNvPr>
          <p:cNvSpPr txBox="1"/>
          <p:nvPr/>
        </p:nvSpPr>
        <p:spPr>
          <a:xfrm>
            <a:off x="6335221" y="6141035"/>
            <a:ext cx="3076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内核态的内存，所有进程共享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4673424-FEB6-46F8-8337-182F0F2F03FF}"/>
                  </a:ext>
                </a:extLst>
              </p14:cNvPr>
              <p14:cNvContentPartPr/>
              <p14:nvPr/>
            </p14:nvContentPartPr>
            <p14:xfrm>
              <a:off x="60840" y="999720"/>
              <a:ext cx="4370760" cy="3427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4673424-FEB6-46F8-8337-182F0F2F03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0" y="990360"/>
                <a:ext cx="4389480" cy="3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77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/>
              <a:t>用户态函数栈</a:t>
            </a:r>
            <a:r>
              <a:rPr lang="zh-CN" altLang="en-US" sz="2400" dirty="0">
                <a:solidFill>
                  <a:srgbClr val="9F3197"/>
                </a:solidFill>
              </a:rPr>
              <a:t>（函数调用的过程）</a:t>
            </a:r>
            <a:endParaRPr lang="zh-CN" altLang="en-US" dirty="0">
              <a:solidFill>
                <a:srgbClr val="9F3197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程序的运行通常是一个函数调用另一个函数</a:t>
            </a:r>
            <a:endParaRPr lang="en-US" altLang="zh-CN" sz="2400" dirty="0"/>
          </a:p>
          <a:p>
            <a:r>
              <a:rPr lang="zh-CN" altLang="en-US" sz="2400" dirty="0"/>
              <a:t>函数调用通过用户栈来实现</a:t>
            </a:r>
            <a:r>
              <a:rPr lang="zh-CN" altLang="en-US" sz="2400" dirty="0">
                <a:solidFill>
                  <a:srgbClr val="9F3197"/>
                </a:solidFill>
              </a:rPr>
              <a:t>（</a:t>
            </a:r>
            <a:r>
              <a:rPr lang="en-US" altLang="zh-CN" sz="2400" dirty="0">
                <a:solidFill>
                  <a:srgbClr val="9F3197"/>
                </a:solidFill>
              </a:rPr>
              <a:t>IP</a:t>
            </a:r>
            <a:r>
              <a:rPr lang="zh-CN" altLang="en-US" sz="2400" dirty="0">
                <a:solidFill>
                  <a:srgbClr val="9F3197"/>
                </a:solidFill>
              </a:rPr>
              <a:t>寄存器</a:t>
            </a:r>
            <a:r>
              <a:rPr lang="en-US" altLang="zh-CN" sz="2400" dirty="0">
                <a:solidFill>
                  <a:srgbClr val="9F3197"/>
                </a:solidFill>
              </a:rPr>
              <a:t>jump</a:t>
            </a:r>
            <a:r>
              <a:rPr lang="zh-CN" altLang="en-US" sz="2400" dirty="0">
                <a:solidFill>
                  <a:srgbClr val="9F3197"/>
                </a:solidFill>
              </a:rPr>
              <a:t>的过程）</a:t>
            </a:r>
            <a:endParaRPr lang="en-US" altLang="zh-CN" sz="2400" dirty="0">
              <a:solidFill>
                <a:srgbClr val="9F3197"/>
              </a:solidFill>
            </a:endParaRPr>
          </a:p>
          <a:p>
            <a:r>
              <a:rPr lang="zh-CN" altLang="en-US" sz="2400" dirty="0"/>
              <a:t>其本质是指令跳转、参数和返回值传递 </a:t>
            </a:r>
            <a:r>
              <a:rPr lang="en-US" altLang="zh-CN" sz="2400" dirty="0"/>
              <a:t>(</a:t>
            </a:r>
            <a:r>
              <a:rPr lang="zh-CN" altLang="en-US" sz="2400" dirty="0"/>
              <a:t>是否记得如何实现</a:t>
            </a:r>
            <a:r>
              <a:rPr lang="en-US" altLang="zh-CN" sz="2400" dirty="0"/>
              <a:t>?)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324"/>
            <a:ext cx="4853652" cy="4256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62856" y="2799556"/>
            <a:ext cx="4370832" cy="369331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参数入栈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将参数从右向左依次入栈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返回地址入栈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将当前代码区调用指令的下一条指令地址压入栈中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供函数返回时继续执行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代码区跳转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处理器从当前代码区跳转到被调用函数的入口处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(CS:IP)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栈帧调整：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保存当前栈帧状态值，已备后面  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恢复本栈帧时使用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入栈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将当前栈帧切换到新栈帧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装入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，更新栈帧底部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给新栈帧分配空间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减去所需空间的大小，抬高栈顶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1371600" y="3392424"/>
            <a:ext cx="1563624" cy="2221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7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/>
              <a:t>用户态函数栈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程序的运行通常是一个函数调用另一个函数</a:t>
            </a:r>
            <a:endParaRPr lang="en-US" altLang="zh-CN" sz="2400" dirty="0"/>
          </a:p>
          <a:p>
            <a:r>
              <a:rPr lang="zh-CN" altLang="en-US" sz="2400" dirty="0"/>
              <a:t>函数调用通过用户栈来实现</a:t>
            </a:r>
            <a:endParaRPr lang="en-US" altLang="zh-CN" sz="2400" dirty="0"/>
          </a:p>
          <a:p>
            <a:r>
              <a:rPr lang="zh-CN" altLang="en-US" sz="2400" dirty="0"/>
              <a:t>其本质是指令跳转、参数和返回值传递 </a:t>
            </a:r>
            <a:r>
              <a:rPr lang="en-US" altLang="zh-CN" sz="2400" dirty="0"/>
              <a:t>(</a:t>
            </a:r>
            <a:r>
              <a:rPr lang="zh-CN" altLang="en-US" sz="2400" dirty="0"/>
              <a:t>是否记得如何实现</a:t>
            </a:r>
            <a:r>
              <a:rPr lang="en-US" altLang="zh-CN" sz="2400" dirty="0"/>
              <a:t>?)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324"/>
            <a:ext cx="4853652" cy="4256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38405" y="3484009"/>
            <a:ext cx="4370832" cy="2308324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保存返回值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将函数的返回值保存在寄存器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EAX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弹出当前帧，恢复上一个栈帧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将当前栈帧底部保存的前栈帧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寄存器，恢复上一个栈帧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将函数返回地址弹出给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514350" lvl="1" indent="-514350">
              <a:buFont typeface="+mj-ea"/>
              <a:buAutoNum type="circleNumDbPlain" startAt="3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跳转：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按照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CS:IP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跳回调用函数中继续执行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1600" y="5605272"/>
            <a:ext cx="1563624" cy="74287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1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zh-CN" altLang="en-US" dirty="0"/>
              <a:t>进程的内存布局和生命周期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110218"/>
            <a:ext cx="3043767" cy="4475623"/>
          </a:xfrm>
          <a:prstGeom prst="rect">
            <a:avLst/>
          </a:prstGeom>
        </p:spPr>
      </p:pic>
      <p:pic>
        <p:nvPicPr>
          <p:cNvPr id="29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1938" y="1482287"/>
            <a:ext cx="4975312" cy="373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249692" y="5732320"/>
            <a:ext cx="6885709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进程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的目的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更好地使多道程序并发执行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提高资源利用率和系统吞吐量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增加并发程度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822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48700" y="1113135"/>
            <a:ext cx="683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//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function_example.c</a:t>
            </a:r>
            <a:endParaRPr lang="en-US" sz="2000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#include &lt;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stdio.h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&gt;</a:t>
            </a: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static add(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a,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b) { return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a+b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; }</a:t>
            </a:r>
          </a:p>
          <a:p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main() {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x = 5; 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y = 10;  </a:t>
            </a:r>
            <a:r>
              <a:rPr lang="en-US" sz="2000" dirty="0" err="1">
                <a:solidFill>
                  <a:srgbClr val="C00000"/>
                </a:solidFill>
                <a:latin typeface="Georgia" panose="02040502050405020303" pitchFamily="18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 u = add(x, y); }</a:t>
            </a:r>
          </a:p>
        </p:txBody>
      </p:sp>
      <p:sp>
        <p:nvSpPr>
          <p:cNvPr id="7" name="矩形 6"/>
          <p:cNvSpPr/>
          <p:nvPr/>
        </p:nvSpPr>
        <p:spPr>
          <a:xfrm>
            <a:off x="248700" y="2604164"/>
            <a:ext cx="91059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static add(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a,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b){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0:   55                      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1:   48 89 e5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4:   89 7d fc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[rbp-0x4],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7:   89 75 f8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[rbp-0x8],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a:   8b 55 fc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[rbp-0x4]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d:   8b 45 f8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[rbp-0x8]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10:   01 d0                add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12:   5d                      pop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13:   c3                   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8" name="矩形 7"/>
          <p:cNvSpPr/>
          <p:nvPr/>
        </p:nvSpPr>
        <p:spPr>
          <a:xfrm>
            <a:off x="4037013" y="5681929"/>
            <a:ext cx="1068388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pop  rip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函数调用和返回例子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48701" y="1245264"/>
            <a:ext cx="9105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0000000000000014 &lt;main&gt;: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main(){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14:   55                                     push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15:   48 89 e5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rbp,rsp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18:   48 83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ec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10                     </a:t>
            </a: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sub    rsp,0x10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1c:   c7 45 fc 05 00 00 00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[rbp-0x4], 0x5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23:   c7 45 f8 0a 00 00 00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[rbp-0x8], 0xa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2a:   8b 55 f8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[rbp-0x8]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2d:   8b 45 fc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DWORD PTR [rbp-0x4]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30:   89 d6    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esi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32:   89 c7      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edi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34:   e8 c7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ff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call   0 &lt;add&gt;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39:   89 45 f4             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DWORD PTR [rbp-0xc],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eax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3c:   b8 00 00 00 00           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  eax,0x0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41:   c9                                      leave    </a:t>
            </a:r>
          </a:p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42:   c3                                      ret </a:t>
            </a:r>
          </a:p>
        </p:txBody>
      </p:sp>
      <p:sp>
        <p:nvSpPr>
          <p:cNvPr id="11" name="矩形 10"/>
          <p:cNvSpPr/>
          <p:nvPr/>
        </p:nvSpPr>
        <p:spPr>
          <a:xfrm>
            <a:off x="5662612" y="4265177"/>
            <a:ext cx="26162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push  rip,  </a:t>
            </a:r>
            <a:r>
              <a:rPr lang="en-US" altLang="zh-CN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mov</a:t>
            </a:r>
            <a:r>
              <a:rPr lang="en-US" altLang="zh-CN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rip 0   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17903" y="3124940"/>
            <a:ext cx="4101483" cy="12162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5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</a:t>
            </a:r>
            <a:r>
              <a:rPr lang="zh-CN" altLang="en-US" dirty="0"/>
              <a:t>态函数栈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01" y="962250"/>
            <a:ext cx="8209399" cy="58957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700" y="1117378"/>
            <a:ext cx="5339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inux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为每个任务均分配了内核栈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位操作系统的内核栈为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8K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20457" y="2743200"/>
            <a:ext cx="18288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52685" y="2739898"/>
            <a:ext cx="1547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pt_regs</a:t>
            </a:r>
            <a:endParaRPr lang="en-US" altLang="zh-CN" sz="28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85592" y="2829775"/>
            <a:ext cx="2329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70713" y="1117378"/>
            <a:ext cx="1360487" cy="232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01600" y="6007265"/>
            <a:ext cx="93472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static inline void *</a:t>
            </a:r>
            <a:r>
              <a:rPr lang="en-US" sz="2400" dirty="0" err="1">
                <a:latin typeface="Georgia" panose="02040502050405020303" pitchFamily="18" charset="0"/>
              </a:rPr>
              <a:t>task_stack_page</a:t>
            </a:r>
            <a:r>
              <a:rPr lang="en-US" sz="2400" dirty="0">
                <a:latin typeface="Georgia" panose="02040502050405020303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</a:rPr>
              <a:t>const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struct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task_struct</a:t>
            </a:r>
            <a:r>
              <a:rPr lang="en-US" sz="2400" dirty="0">
                <a:latin typeface="Georgia" panose="02040502050405020303" pitchFamily="18" charset="0"/>
              </a:rPr>
              <a:t> *task)</a:t>
            </a:r>
          </a:p>
          <a:p>
            <a:r>
              <a:rPr lang="en-US" sz="2400" dirty="0">
                <a:latin typeface="Georgia" panose="02040502050405020303" pitchFamily="18" charset="0"/>
              </a:rPr>
              <a:t>{ return task-&gt;stack;}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给定一个任务可以通过该函数得到内核栈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35270" y="5197228"/>
            <a:ext cx="1813987" cy="5649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3704678" y="4591800"/>
            <a:ext cx="5383902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任务处于内核态去找对应的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task_struct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7F65D2-4BB6-4B1C-9FEF-BD8319A347F7}"/>
              </a:ext>
            </a:extLst>
          </p:cNvPr>
          <p:cNvSpPr txBox="1"/>
          <p:nvPr/>
        </p:nvSpPr>
        <p:spPr>
          <a:xfrm>
            <a:off x="1" y="5053465"/>
            <a:ext cx="3404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预留</a:t>
            </a:r>
            <a:r>
              <a:rPr lang="en-US" altLang="zh-CN" sz="1600" dirty="0">
                <a:solidFill>
                  <a:srgbClr val="9F3197"/>
                </a:solidFill>
              </a:rPr>
              <a:t>8K</a:t>
            </a:r>
            <a:r>
              <a:rPr lang="zh-CN" altLang="en-US" sz="1600" dirty="0">
                <a:solidFill>
                  <a:srgbClr val="9F3197"/>
                </a:solidFill>
              </a:rPr>
              <a:t>让内核栈不要连在一起。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表示的是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上下文（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寄存器）用户态切到内核态时，用户态的内容会保存在</a:t>
            </a:r>
            <a:r>
              <a:rPr lang="en-US" altLang="zh-CN" sz="1600" dirty="0" err="1">
                <a:solidFill>
                  <a:srgbClr val="9F3197"/>
                </a:solidFill>
              </a:rPr>
              <a:t>pt_regs</a:t>
            </a:r>
            <a:r>
              <a:rPr lang="zh-CN" altLang="en-US" sz="1600" dirty="0">
                <a:solidFill>
                  <a:srgbClr val="9F3197"/>
                </a:solidFill>
              </a:rPr>
              <a:t>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C73C10-FA72-41B7-A085-487D24E6ACAD}"/>
              </a:ext>
            </a:extLst>
          </p:cNvPr>
          <p:cNvSpPr txBox="1"/>
          <p:nvPr/>
        </p:nvSpPr>
        <p:spPr>
          <a:xfrm>
            <a:off x="8186763" y="5033420"/>
            <a:ext cx="1112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通过</a:t>
            </a:r>
            <a:r>
              <a:rPr lang="en-US" altLang="zh-CN" sz="1400" dirty="0" err="1">
                <a:solidFill>
                  <a:srgbClr val="9F3197"/>
                </a:solidFill>
              </a:rPr>
              <a:t>thread_info</a:t>
            </a:r>
            <a:r>
              <a:rPr lang="zh-CN" altLang="en-US" sz="1400" dirty="0">
                <a:solidFill>
                  <a:srgbClr val="9F3197"/>
                </a:solidFill>
              </a:rPr>
              <a:t>中的信息找回去</a:t>
            </a:r>
          </a:p>
        </p:txBody>
      </p:sp>
    </p:spTree>
    <p:extLst>
      <p:ext uri="{BB962C8B-B14F-4D97-AF65-F5344CB8AC3E}">
        <p14:creationId xmlns:p14="http://schemas.microsoft.com/office/powerpoint/2010/main" val="24280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系统调用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</a:t>
            </a:r>
            <a:r>
              <a:rPr lang="zh-CN" altLang="en-US" dirty="0"/>
              <a:t>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以标准库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函数为例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open(const char *pathname, int flags, mode_t mode)</a:t>
            </a:r>
          </a:p>
          <a:p>
            <a:pPr>
              <a:lnSpc>
                <a:spcPct val="8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当调用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函数时会进一步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调用宏命令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DO_CALL(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syscall_name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其包含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的参数到寄存器中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根据系统调用名称得到系统调用号保存在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寄存器中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执行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ENTER_KERNEL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INT 0X80 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软中断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陷入内核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调用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ENTRY(entry_INT80_32)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将用户态寄存器</a:t>
            </a:r>
            <a:r>
              <a:rPr lang="zh-CN" altLang="en-US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（用户态的</a:t>
            </a:r>
            <a:r>
              <a:rPr lang="en-US" altLang="zh-CN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CPU</a:t>
            </a:r>
            <a:r>
              <a:rPr lang="zh-CN" altLang="en-US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上下文）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保存在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pt_regs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中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调用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do_syscall_32_irqs_on</a:t>
            </a:r>
          </a:p>
          <a:p>
            <a:pPr marL="914400" lvl="1" indent="-457200">
              <a:lnSpc>
                <a:spcPct val="80000"/>
              </a:lnSpc>
              <a:buFont typeface="+mj-lt"/>
              <a:buAutoNum type="arabicPeriod"/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717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BDB02-833E-47D4-9814-820CD91A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864C9-B318-4624-8F51-EC4F74A97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C8938B-35AF-4C65-BF23-776625C5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6B80F5-A9AB-4436-9237-A2398B41C383}"/>
              </a:ext>
            </a:extLst>
          </p:cNvPr>
          <p:cNvSpPr/>
          <p:nvPr/>
        </p:nvSpPr>
        <p:spPr>
          <a:xfrm>
            <a:off x="124349" y="1334292"/>
            <a:ext cx="9028111" cy="48936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static __</a:t>
            </a:r>
            <a:r>
              <a:rPr lang="en-US" sz="2400" dirty="0" err="1">
                <a:latin typeface="Georgia" panose="02040502050405020303" pitchFamily="18" charset="0"/>
              </a:rPr>
              <a:t>always_inline</a:t>
            </a:r>
            <a:r>
              <a:rPr lang="en-US" sz="2400" dirty="0">
                <a:latin typeface="Georgia" panose="02040502050405020303" pitchFamily="18" charset="0"/>
              </a:rPr>
              <a:t> void do_syscall_32_irqs_on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             (</a:t>
            </a:r>
            <a:r>
              <a:rPr lang="en-US" sz="2400" dirty="0" err="1">
                <a:latin typeface="Georgia" panose="02040502050405020303" pitchFamily="18" charset="0"/>
              </a:rPr>
              <a:t>struct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en-US" sz="2400" dirty="0" err="1">
                <a:latin typeface="Georgia" panose="02040502050405020303" pitchFamily="18" charset="0"/>
              </a:rPr>
              <a:t>pt_regs</a:t>
            </a:r>
            <a:r>
              <a:rPr lang="en-US" sz="2400" dirty="0">
                <a:latin typeface="Georgia" panose="02040502050405020303" pitchFamily="18" charset="0"/>
              </a:rPr>
              <a:t> *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</a:p>
          <a:p>
            <a:r>
              <a:rPr lang="en-US" sz="2400" dirty="0">
                <a:latin typeface="Georgia" panose="02040502050405020303" pitchFamily="18" charset="0"/>
              </a:rPr>
              <a:t>{ </a:t>
            </a:r>
          </a:p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   unsigned </a:t>
            </a:r>
            <a:r>
              <a:rPr lang="en-US" sz="2400" dirty="0" err="1">
                <a:solidFill>
                  <a:srgbClr val="FF0000"/>
                </a:solidFill>
                <a:latin typeface="Georgia" panose="02040502050405020303" pitchFamily="18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Georgia" panose="02040502050405020303" pitchFamily="18" charset="0"/>
              </a:rPr>
              <a:t>nr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= (unsigned </a:t>
            </a:r>
            <a:r>
              <a:rPr lang="en-US" sz="2400" dirty="0" err="1">
                <a:solidFill>
                  <a:srgbClr val="FF0000"/>
                </a:solidFill>
                <a:latin typeface="Georgia" panose="02040502050405020303" pitchFamily="18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)</a:t>
            </a:r>
            <a:r>
              <a:rPr lang="en-US" sz="2400" dirty="0" err="1">
                <a:solidFill>
                  <a:srgbClr val="FF0000"/>
                </a:solidFill>
                <a:latin typeface="Georgia" panose="02040502050405020303" pitchFamily="18" charset="0"/>
              </a:rPr>
              <a:t>regs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-&gt;</a:t>
            </a:r>
            <a:r>
              <a:rPr lang="en-US" sz="2400" dirty="0" err="1">
                <a:solidFill>
                  <a:srgbClr val="FF0000"/>
                </a:solidFill>
                <a:latin typeface="Georgia" panose="02040502050405020303" pitchFamily="18" charset="0"/>
              </a:rPr>
              <a:t>orig_ax</a:t>
            </a:r>
            <a:r>
              <a:rPr lang="en-US" sz="2400" dirty="0">
                <a:latin typeface="Georgia" panose="02040502050405020303" pitchFamily="18" charset="0"/>
              </a:rPr>
              <a:t>;  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系统调用号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    ......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if (likely(</a:t>
            </a:r>
            <a:r>
              <a:rPr lang="en-US" sz="2400" dirty="0" err="1">
                <a:latin typeface="Georgia" panose="02040502050405020303" pitchFamily="18" charset="0"/>
              </a:rPr>
              <a:t>nr</a:t>
            </a:r>
            <a:r>
              <a:rPr lang="en-US" sz="2400" dirty="0">
                <a:latin typeface="Georgia" panose="02040502050405020303" pitchFamily="18" charset="0"/>
              </a:rPr>
              <a:t> &lt; IA32_NR_syscalls))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{  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-&gt;ax = </a:t>
            </a:r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ia32_sys_call_table[</a:t>
            </a:r>
            <a:r>
              <a:rPr 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nr</a:t>
            </a:r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]</a:t>
            </a:r>
            <a:r>
              <a:rPr lang="en-US" sz="2400" dirty="0">
                <a:latin typeface="Georgia" panose="02040502050405020303" pitchFamily="18" charset="0"/>
              </a:rPr>
              <a:t>((unsigned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</a:t>
            </a:r>
            <a:r>
              <a:rPr lang="en-US" sz="2400" dirty="0" err="1">
                <a:latin typeface="Georgia" panose="02040502050405020303" pitchFamily="18" charset="0"/>
              </a:rPr>
              <a:t>bx</a:t>
            </a:r>
            <a:r>
              <a:rPr lang="en-US" sz="2400" dirty="0">
                <a:latin typeface="Georgia" panose="02040502050405020303" pitchFamily="18" charset="0"/>
              </a:rPr>
              <a:t>, 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    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-&gt;cx,  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-&gt;dx,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    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</a:t>
            </a:r>
            <a:r>
              <a:rPr lang="en-US" sz="2400" dirty="0" err="1">
                <a:latin typeface="Georgia" panose="02040502050405020303" pitchFamily="18" charset="0"/>
              </a:rPr>
              <a:t>si</a:t>
            </a:r>
            <a:r>
              <a:rPr lang="en-US" sz="2400" dirty="0">
                <a:latin typeface="Georgia" panose="02040502050405020303" pitchFamily="18" charset="0"/>
              </a:rPr>
              <a:t>,   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-&gt;di,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    (unsigned </a:t>
            </a:r>
            <a:r>
              <a:rPr lang="en-US" sz="2400" dirty="0" err="1">
                <a:latin typeface="Georgia" panose="02040502050405020303" pitchFamily="18" charset="0"/>
              </a:rPr>
              <a:t>int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-&gt;</a:t>
            </a:r>
            <a:r>
              <a:rPr lang="en-US" sz="2400" dirty="0" err="1">
                <a:latin typeface="Georgia" panose="02040502050405020303" pitchFamily="18" charset="0"/>
              </a:rPr>
              <a:t>bp</a:t>
            </a:r>
            <a:r>
              <a:rPr lang="en-US" sz="2400" dirty="0">
                <a:latin typeface="Georgia" panose="02040502050405020303" pitchFamily="18" charset="0"/>
              </a:rPr>
              <a:t>);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}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    </a:t>
            </a:r>
            <a:r>
              <a:rPr lang="en-US" sz="2400" dirty="0" err="1">
                <a:latin typeface="Georgia" panose="02040502050405020303" pitchFamily="18" charset="0"/>
              </a:rPr>
              <a:t>syscall_return_slowpath</a:t>
            </a:r>
            <a:r>
              <a:rPr lang="en-US" sz="2400" dirty="0">
                <a:latin typeface="Georgia" panose="02040502050405020303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</a:rPr>
              <a:t>regs</a:t>
            </a:r>
            <a:r>
              <a:rPr lang="en-US" sz="2400" dirty="0">
                <a:latin typeface="Georgia" panose="02040502050405020303" pitchFamily="18" charset="0"/>
              </a:rPr>
              <a:t>);</a:t>
            </a:r>
          </a:p>
          <a:p>
            <a:r>
              <a:rPr lang="en-US" sz="2400" dirty="0">
                <a:latin typeface="Georgia" panose="02040502050405020303" pitchFamily="18" charset="0"/>
              </a:rPr>
              <a:t>}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635FB8-1336-48D7-BE80-277C300D87B1}"/>
              </a:ext>
            </a:extLst>
          </p:cNvPr>
          <p:cNvGrpSpPr/>
          <p:nvPr/>
        </p:nvGrpSpPr>
        <p:grpSpPr>
          <a:xfrm>
            <a:off x="3364573" y="2803173"/>
            <a:ext cx="5611323" cy="3032347"/>
            <a:chOff x="3356113" y="2636670"/>
            <a:chExt cx="5611323" cy="3032347"/>
          </a:xfrm>
        </p:grpSpPr>
        <p:sp>
          <p:nvSpPr>
            <p:cNvPr id="7" name="下箭头 5">
              <a:extLst>
                <a:ext uri="{FF2B5EF4-FFF2-40B4-BE49-F238E27FC236}">
                  <a16:creationId xmlns:a16="http://schemas.microsoft.com/office/drawing/2014/main" id="{E8F6122C-965A-4BB4-9704-0EE6504B4D41}"/>
                </a:ext>
              </a:extLst>
            </p:cNvPr>
            <p:cNvSpPr/>
            <p:nvPr/>
          </p:nvSpPr>
          <p:spPr>
            <a:xfrm rot="1753015">
              <a:off x="5135933" y="3074405"/>
              <a:ext cx="337582" cy="420914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95047B-9073-4A72-AFF0-0E32907A8FC0}"/>
                </a:ext>
              </a:extLst>
            </p:cNvPr>
            <p:cNvSpPr/>
            <p:nvPr/>
          </p:nvSpPr>
          <p:spPr>
            <a:xfrm>
              <a:off x="3356113" y="2636670"/>
              <a:ext cx="38972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根据调用号得到相应函数名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下箭头 7">
              <a:extLst>
                <a:ext uri="{FF2B5EF4-FFF2-40B4-BE49-F238E27FC236}">
                  <a16:creationId xmlns:a16="http://schemas.microsoft.com/office/drawing/2014/main" id="{5BC5F1F9-69B4-4B1B-9755-5DD6726BEB33}"/>
                </a:ext>
              </a:extLst>
            </p:cNvPr>
            <p:cNvSpPr/>
            <p:nvPr/>
          </p:nvSpPr>
          <p:spPr>
            <a:xfrm rot="19224581" flipH="1" flipV="1">
              <a:off x="4427100" y="4477651"/>
              <a:ext cx="356170" cy="467222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DDE05C-9052-4341-9251-519468C45758}"/>
                </a:ext>
              </a:extLst>
            </p:cNvPr>
            <p:cNvSpPr/>
            <p:nvPr/>
          </p:nvSpPr>
          <p:spPr>
            <a:xfrm>
              <a:off x="4788087" y="4732962"/>
              <a:ext cx="4179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系统调用的参数 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指定寄存器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87959D-9566-4551-BE66-60248C66CA9E}"/>
                </a:ext>
              </a:extLst>
            </p:cNvPr>
            <p:cNvSpPr/>
            <p:nvPr/>
          </p:nvSpPr>
          <p:spPr>
            <a:xfrm>
              <a:off x="4788086" y="5207352"/>
              <a:ext cx="3741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系统调用完成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返回用户态</a:t>
              </a:r>
              <a:endPara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29A4833-8140-4B15-BA20-A5C98EEADDED}"/>
              </a:ext>
            </a:extLst>
          </p:cNvPr>
          <p:cNvSpPr txBox="1"/>
          <p:nvPr/>
        </p:nvSpPr>
        <p:spPr>
          <a:xfrm>
            <a:off x="5415624" y="3113467"/>
            <a:ext cx="3861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Georgia" panose="02040502050405020303" pitchFamily="18" charset="0"/>
              </a:rPr>
              <a:t>ia32_sys_call_table</a:t>
            </a:r>
            <a:r>
              <a:rPr lang="zh-CN" altLang="en-US" sz="1600" dirty="0">
                <a:solidFill>
                  <a:srgbClr val="0070C0"/>
                </a:solidFill>
                <a:latin typeface="Georgia" panose="02040502050405020303" pitchFamily="18" charset="0"/>
              </a:rPr>
              <a:t>是一个数组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</a:rPr>
              <a:t>，里面存的</a:t>
            </a:r>
            <a:r>
              <a:rPr lang="zh-CN" altLang="en-US" sz="1600" b="1" dirty="0">
                <a:solidFill>
                  <a:srgbClr val="9F3197"/>
                </a:solidFill>
              </a:rPr>
              <a:t>是函数指针，因为查找，数组最快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1343CE-EFF3-453C-83D7-E1A83FD1E564}"/>
              </a:ext>
            </a:extLst>
          </p:cNvPr>
          <p:cNvSpPr txBox="1"/>
          <p:nvPr/>
        </p:nvSpPr>
        <p:spPr>
          <a:xfrm>
            <a:off x="2573867" y="5731933"/>
            <a:ext cx="298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9F3197"/>
                </a:solidFill>
              </a:rPr>
              <a:t>slowpath</a:t>
            </a:r>
            <a:r>
              <a:rPr lang="zh-CN" altLang="en-US" sz="1600" dirty="0">
                <a:solidFill>
                  <a:srgbClr val="9F3197"/>
                </a:solidFill>
              </a:rPr>
              <a:t>弹回用户态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上下文</a:t>
            </a:r>
          </a:p>
        </p:txBody>
      </p:sp>
    </p:spTree>
    <p:extLst>
      <p:ext uri="{BB962C8B-B14F-4D97-AF65-F5344CB8AC3E}">
        <p14:creationId xmlns:p14="http://schemas.microsoft.com/office/powerpoint/2010/main" val="639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4476"/>
            <a:ext cx="6250554" cy="47434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819775" y="1379276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中本质是调度线程</a:t>
            </a:r>
            <a:endParaRPr lang="en-US" altLang="zh-CN" sz="1800" b="1" dirty="0">
              <a:latin typeface="Georgia" panose="02040502050405020303" pitchFamily="18" charset="0"/>
            </a:endParaRPr>
          </a:p>
          <a:p>
            <a:r>
              <a:rPr lang="zh-CN" altLang="en-US" sz="1800" b="1" dirty="0">
                <a:latin typeface="Georgia" panose="02040502050405020303" pitchFamily="18" charset="0"/>
              </a:rPr>
              <a:t>线程被视为任务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均需要</a:t>
            </a:r>
            <a:r>
              <a:rPr lang="en-US" altLang="zh-CN" sz="1800" b="1" dirty="0">
                <a:latin typeface="Georgia" panose="02040502050405020303" pitchFamily="18" charset="0"/>
              </a:rPr>
              <a:t>CPU</a:t>
            </a:r>
            <a:r>
              <a:rPr lang="zh-CN" altLang="en-US" sz="1800" b="1" dirty="0">
                <a:latin typeface="Georgia" panose="02040502050405020303" pitchFamily="18" charset="0"/>
              </a:rPr>
              <a:t>资源 </a:t>
            </a:r>
            <a:r>
              <a:rPr lang="en-US" altLang="zh-CN" sz="1800" b="1" dirty="0">
                <a:latin typeface="Georgia" panose="02040502050405020303" pitchFamily="18" charset="0"/>
              </a:rPr>
              <a:t>(</a:t>
            </a:r>
            <a:r>
              <a:rPr lang="zh-CN" altLang="en-US" sz="1800" b="1" dirty="0">
                <a:latin typeface="Georgia" panose="02040502050405020303" pitchFamily="18" charset="0"/>
              </a:rPr>
              <a:t>内存资源呢</a:t>
            </a:r>
            <a:r>
              <a:rPr lang="en-US" altLang="zh-CN" sz="1800" b="1" dirty="0">
                <a:latin typeface="Georgia" panose="02040502050405020303" pitchFamily="18" charset="0"/>
              </a:rPr>
              <a:t>?)</a:t>
            </a:r>
          </a:p>
          <a:p>
            <a:r>
              <a:rPr lang="en-US" altLang="zh-CN" sz="1800" b="1" dirty="0">
                <a:latin typeface="Georgia" panose="02040502050405020303" pitchFamily="18" charset="0"/>
              </a:rPr>
              <a:t>Linux</a:t>
            </a:r>
            <a:r>
              <a:rPr lang="zh-CN" altLang="en-US" sz="1800" b="1" dirty="0">
                <a:latin typeface="Georgia" panose="02040502050405020303" pitchFamily="18" charset="0"/>
              </a:rPr>
              <a:t>为任务设计了</a:t>
            </a:r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zh-CN" altLang="en-US" sz="1800" b="1" dirty="0">
                <a:latin typeface="Georgia" panose="02040502050405020303" pitchFamily="18" charset="0"/>
              </a:rPr>
              <a:t>数据结构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其本质是体现</a:t>
            </a:r>
            <a:r>
              <a:rPr lang="en-US" altLang="zh-CN" sz="1800" b="1" dirty="0">
                <a:latin typeface="Georgia" panose="02040502050405020303" pitchFamily="18" charset="0"/>
              </a:rPr>
              <a:t>PCB</a:t>
            </a:r>
            <a:r>
              <a:rPr lang="zh-CN" altLang="en-US" sz="1800" b="1" dirty="0">
                <a:latin typeface="Georgia" panose="02040502050405020303" pitchFamily="18" charset="0"/>
              </a:rPr>
              <a:t>和</a:t>
            </a:r>
            <a:r>
              <a:rPr lang="en-US" altLang="zh-CN" sz="1800" b="1" dirty="0">
                <a:latin typeface="Georgia" panose="02040502050405020303" pitchFamily="18" charset="0"/>
              </a:rPr>
              <a:t>TCB</a:t>
            </a:r>
          </a:p>
          <a:p>
            <a:r>
              <a:rPr lang="en-US" altLang="zh-CN" sz="1800" b="1" dirty="0" err="1">
                <a:latin typeface="Georgia" panose="02040502050405020303" pitchFamily="18" charset="0"/>
              </a:rPr>
              <a:t>task_struct</a:t>
            </a:r>
            <a:r>
              <a:rPr lang="en-US" altLang="zh-CN" sz="1800" b="1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涉及内容极多</a:t>
            </a:r>
            <a:r>
              <a:rPr lang="en-US" altLang="zh-CN" sz="1800" b="1" dirty="0">
                <a:latin typeface="Georgia" panose="02040502050405020303" pitchFamily="18" charset="0"/>
              </a:rPr>
              <a:t>, </a:t>
            </a:r>
            <a:r>
              <a:rPr lang="zh-CN" altLang="en-US" sz="1800" b="1" dirty="0">
                <a:latin typeface="Georgia" panose="02040502050405020303" pitchFamily="18" charset="0"/>
              </a:rPr>
              <a:t>你觉得应该包含哪些内容</a:t>
            </a:r>
            <a:r>
              <a:rPr lang="en-US" altLang="zh-CN" sz="1800" b="1" dirty="0">
                <a:latin typeface="Georgia" panose="02040502050405020303" pitchFamily="18" charset="0"/>
              </a:rPr>
              <a:t>?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819775" y="4101837"/>
            <a:ext cx="3324225" cy="25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zh-CN" altLang="en-US" sz="1800" b="1" dirty="0">
                <a:latin typeface="Georgia" panose="02040502050405020303" pitchFamily="18" charset="0"/>
              </a:rPr>
              <a:t>任务调度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是否在运行队列上</a:t>
            </a:r>
            <a:r>
              <a:rPr lang="zh-CN" altLang="en-US" sz="1400" dirty="0">
                <a:solidFill>
                  <a:srgbClr val="9F3197"/>
                </a:solidFill>
                <a:latin typeface="Georgia" panose="02040502050405020303" pitchFamily="18" charset="0"/>
              </a:rPr>
              <a:t>（</a:t>
            </a:r>
            <a:r>
              <a:rPr lang="zh-CN" altLang="en-US" sz="1400" dirty="0">
                <a:solidFill>
                  <a:srgbClr val="9F3197"/>
                </a:solidFill>
              </a:rPr>
              <a:t>在</a:t>
            </a:r>
            <a:r>
              <a:rPr lang="en-US" altLang="zh-CN" sz="1400" dirty="0">
                <a:solidFill>
                  <a:srgbClr val="9F3197"/>
                </a:solidFill>
              </a:rPr>
              <a:t>runnable</a:t>
            </a:r>
            <a:r>
              <a:rPr lang="zh-CN" altLang="en-US" sz="1400" dirty="0">
                <a:solidFill>
                  <a:srgbClr val="9F3197"/>
                </a:solidFill>
              </a:rPr>
              <a:t>队列中的调度才能被调度）</a:t>
            </a:r>
            <a:endParaRPr lang="en-US" altLang="zh-CN" sz="14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优先级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调度实体 </a:t>
            </a:r>
            <a:r>
              <a:rPr lang="en-US" altLang="zh-CN" sz="1800" dirty="0">
                <a:latin typeface="Georgia" panose="02040502050405020303" pitchFamily="18" charset="0"/>
              </a:rPr>
              <a:t>(e.g., </a:t>
            </a:r>
            <a:r>
              <a:rPr lang="en-US" altLang="zh-CN" sz="1800" dirty="0" err="1">
                <a:latin typeface="Georgia" panose="02040502050405020303" pitchFamily="18" charset="0"/>
              </a:rPr>
              <a:t>rb</a:t>
            </a:r>
            <a:r>
              <a:rPr lang="zh-CN" altLang="en-US" sz="1800" dirty="0">
                <a:latin typeface="Georgia" panose="02040502050405020303" pitchFamily="18" charset="0"/>
              </a:rPr>
              <a:t>节点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Georgia" panose="02040502050405020303" pitchFamily="18" charset="0"/>
              </a:rPr>
              <a:t>调度类 </a:t>
            </a:r>
            <a:r>
              <a:rPr lang="en-US" altLang="zh-CN" sz="1800" dirty="0">
                <a:latin typeface="Georgia" panose="02040502050405020303" pitchFamily="18" charset="0"/>
              </a:rPr>
              <a:t>(i.e., </a:t>
            </a:r>
            <a:r>
              <a:rPr lang="zh-CN" altLang="en-US" sz="1800" dirty="0">
                <a:latin typeface="Georgia" panose="02040502050405020303" pitchFamily="18" charset="0"/>
              </a:rPr>
              <a:t>调度策略</a:t>
            </a:r>
            <a:r>
              <a:rPr lang="en-US" altLang="zh-CN" sz="1400" dirty="0">
                <a:solidFill>
                  <a:srgbClr val="9F3197"/>
                </a:solidFill>
                <a:latin typeface="Georgia" panose="02040502050405020303" pitchFamily="18" charset="0"/>
              </a:rPr>
              <a:t>FIFO</a:t>
            </a:r>
            <a:r>
              <a:rPr lang="zh-CN" altLang="en-US" sz="1400" dirty="0">
                <a:solidFill>
                  <a:srgbClr val="9F3197"/>
                </a:solidFill>
                <a:latin typeface="Georgia" panose="02040502050405020303" pitchFamily="18" charset="0"/>
              </a:rPr>
              <a:t>、轮询等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Georgia" panose="02040502050405020303" pitchFamily="18" charset="0"/>
              </a:rPr>
              <a:t> 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E36C7F-1103-4DFA-8C9B-CAA06A16ED76}"/>
              </a:ext>
            </a:extLst>
          </p:cNvPr>
          <p:cNvSpPr txBox="1"/>
          <p:nvPr/>
        </p:nvSpPr>
        <p:spPr>
          <a:xfrm>
            <a:off x="5819775" y="3823077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有相应的成员变量才能执行调度</a:t>
            </a:r>
          </a:p>
        </p:txBody>
      </p:sp>
    </p:spTree>
    <p:extLst>
      <p:ext uri="{BB962C8B-B14F-4D97-AF65-F5344CB8AC3E}">
        <p14:creationId xmlns:p14="http://schemas.microsoft.com/office/powerpoint/2010/main" val="44006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进程和线程数据结构</a:t>
            </a:r>
            <a:r>
              <a:rPr lang="en-US" altLang="zh-CN" dirty="0"/>
              <a:t>—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6" y="959643"/>
            <a:ext cx="5292593" cy="58829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045527" y="3048000"/>
            <a:ext cx="2175164" cy="105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757BB-C62B-45FE-893D-995F4479D129}"/>
              </a:ext>
            </a:extLst>
          </p:cNvPr>
          <p:cNvSpPr txBox="1"/>
          <p:nvPr/>
        </p:nvSpPr>
        <p:spPr>
          <a:xfrm>
            <a:off x="4131733" y="1348108"/>
            <a:ext cx="880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F3197"/>
                </a:solidFill>
              </a:rPr>
              <a:t>×</a:t>
            </a:r>
            <a:endParaRPr lang="zh-CN" altLang="en-US" sz="4800" dirty="0">
              <a:solidFill>
                <a:srgbClr val="9F3197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CFBBC-6634-42D5-826E-9B153CBE897C}"/>
              </a:ext>
            </a:extLst>
          </p:cNvPr>
          <p:cNvSpPr txBox="1"/>
          <p:nvPr/>
        </p:nvSpPr>
        <p:spPr>
          <a:xfrm>
            <a:off x="4131733" y="2179105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F3197"/>
                </a:solidFill>
              </a:rPr>
              <a:t>×</a:t>
            </a:r>
            <a:endParaRPr lang="zh-CN" altLang="en-US" sz="4800" dirty="0">
              <a:solidFill>
                <a:srgbClr val="9F3197"/>
              </a:solidFill>
            </a:endParaRP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0870BC-6487-48DB-879D-D5C502770A9D}"/>
              </a:ext>
            </a:extLst>
          </p:cNvPr>
          <p:cNvSpPr txBox="1"/>
          <p:nvPr/>
        </p:nvSpPr>
        <p:spPr>
          <a:xfrm>
            <a:off x="7489768" y="2651142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C00000"/>
                </a:solidFill>
              </a:rPr>
              <a:t>sched_class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en-US" altLang="zh-CN" sz="1600" dirty="0" err="1">
                <a:solidFill>
                  <a:srgbClr val="C00000"/>
                </a:solidFill>
              </a:rPr>
              <a:t>Sched_entity</a:t>
            </a:r>
            <a:r>
              <a:rPr lang="en-US" altLang="zh-CN" sz="1600" dirty="0">
                <a:solidFill>
                  <a:srgbClr val="C00000"/>
                </a:solidFill>
              </a:rPr>
              <a:t>(</a:t>
            </a:r>
            <a:r>
              <a:rPr lang="zh-CN" altLang="en-US" sz="1600" dirty="0">
                <a:solidFill>
                  <a:srgbClr val="C00000"/>
                </a:solidFill>
              </a:rPr>
              <a:t>调度实体）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755AD-4E1E-4766-BE39-721018922A78}"/>
              </a:ext>
            </a:extLst>
          </p:cNvPr>
          <p:cNvSpPr txBox="1"/>
          <p:nvPr/>
        </p:nvSpPr>
        <p:spPr>
          <a:xfrm>
            <a:off x="6346075" y="2921966"/>
            <a:ext cx="12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Task_struct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C3F704D3-BF7F-4067-865C-0217904D8A34}"/>
              </a:ext>
            </a:extLst>
          </p:cNvPr>
          <p:cNvSpPr/>
          <p:nvPr/>
        </p:nvSpPr>
        <p:spPr>
          <a:xfrm>
            <a:off x="7406640" y="2859578"/>
            <a:ext cx="124691" cy="49045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52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任务调度算法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以完美公平调度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(CFS)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算法为例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以任务虚拟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运行时间为基准进行调度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每隔一段时间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 Tick)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会发生一次时钟中断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为每个任务维护一个虚拟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runtime 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时钟中断  ）</a:t>
            </a:r>
            <a:endParaRPr lang="en-US" altLang="zh-CN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若一个任务正在使用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资源，则根据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资源的任务其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较大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会根据任务优先级以及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的值“公平”调度任务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这种公平没有设计优先级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58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任务调度算法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1" y="1143665"/>
            <a:ext cx="8779411" cy="5013851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//Update the current task's runtime statistics.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static void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update_curr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(struct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struct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u64 now 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rq_clock_task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rq_of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));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u64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now -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exec_start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    //</a:t>
            </a:r>
            <a:r>
              <a:rPr lang="zh-CN" alt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运行时间</a:t>
            </a:r>
            <a:endParaRPr lang="en-US" altLang="zh-CN" sz="24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exec_start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= now;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sum_exec_runtime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+=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vruntime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+= </a:t>
            </a:r>
            <a:r>
              <a:rPr lang="en-US" altLang="zh-CN" sz="24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calc_delta_fair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); </a:t>
            </a:r>
            <a:r>
              <a:rPr lang="zh-CN" altLang="en-US" sz="1600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计算使用的时间</a:t>
            </a:r>
            <a:r>
              <a:rPr lang="en-US" altLang="zh-CN" sz="1600" dirty="0" err="1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vruntime</a:t>
            </a:r>
            <a:endParaRPr lang="en-US" altLang="zh-CN" sz="1600" dirty="0">
              <a:solidFill>
                <a:srgbClr val="9F3197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update_min_vruntime</a:t>
            </a:r>
            <a:r>
              <a:rPr lang="en-US" altLang="zh-CN" sz="2400" b="1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b="1" dirty="0">
                <a:latin typeface="Georgia" panose="02040502050405020303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......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6487886" y="1718685"/>
            <a:ext cx="2540226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000" b="1" dirty="0" err="1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rq</a:t>
            </a: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采用什么数据结构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A95DFA-E644-4B18-AD92-D0729B79DBFF}"/>
              </a:ext>
            </a:extLst>
          </p:cNvPr>
          <p:cNvSpPr txBox="1"/>
          <p:nvPr/>
        </p:nvSpPr>
        <p:spPr>
          <a:xfrm>
            <a:off x="6791498" y="2435629"/>
            <a:ext cx="2236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一定要获得调度实体，只能操纵调度实体（</a:t>
            </a:r>
            <a:r>
              <a:rPr lang="en-US" altLang="zh-CN" sz="1600" dirty="0">
                <a:solidFill>
                  <a:srgbClr val="9F3197"/>
                </a:solidFill>
              </a:rPr>
              <a:t>se</a:t>
            </a:r>
            <a:r>
              <a:rPr lang="zh-CN" altLang="en-US" sz="1600" dirty="0">
                <a:solidFill>
                  <a:srgbClr val="9F3197"/>
                </a:solidFill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5AE6E3-913F-43FB-A46A-A08E673C5443}"/>
              </a:ext>
            </a:extLst>
          </p:cNvPr>
          <p:cNvSpPr txBox="1"/>
          <p:nvPr/>
        </p:nvSpPr>
        <p:spPr>
          <a:xfrm>
            <a:off x="6134791" y="4513811"/>
            <a:ext cx="254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Curr</a:t>
            </a:r>
            <a:r>
              <a:rPr lang="zh-CN" altLang="en-US" sz="1600" dirty="0">
                <a:solidFill>
                  <a:srgbClr val="9F3197"/>
                </a:solidFill>
              </a:rPr>
              <a:t>为正在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上运行的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8E672A-D429-433C-AED4-5FD236E08474}"/>
              </a:ext>
            </a:extLst>
          </p:cNvPr>
          <p:cNvSpPr txBox="1"/>
          <p:nvPr/>
        </p:nvSpPr>
        <p:spPr>
          <a:xfrm>
            <a:off x="1805500" y="1718685"/>
            <a:ext cx="254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Update_curr</a:t>
            </a:r>
            <a:r>
              <a:rPr lang="zh-CN" altLang="en-US" sz="1600" dirty="0">
                <a:solidFill>
                  <a:srgbClr val="9F3197"/>
                </a:solidFill>
              </a:rPr>
              <a:t>→</a:t>
            </a:r>
            <a:r>
              <a:rPr lang="en-US" altLang="zh-CN" sz="1600" dirty="0" err="1">
                <a:solidFill>
                  <a:srgbClr val="9F3197"/>
                </a:solidFill>
              </a:rPr>
              <a:t>vruntime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6F5AF-DB0F-4E49-9D09-86114FD5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D47BF-8C21-43B9-9C63-F030BC18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333534-5A3B-433F-8ED8-9D55DB3E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8643D8-96BC-4E03-A901-8ECD4F1A41FC}"/>
              </a:ext>
            </a:extLst>
          </p:cNvPr>
          <p:cNvSpPr/>
          <p:nvPr/>
        </p:nvSpPr>
        <p:spPr>
          <a:xfrm>
            <a:off x="248701" y="1102100"/>
            <a:ext cx="8779411" cy="34470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static u64 </a:t>
            </a:r>
            <a:r>
              <a:rPr lang="en-US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calc_delta_fair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(u64 delta, 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sched_entity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*se)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if (unlikely(se-&gt;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load.weight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!= NICE_0_LOAD))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// </a:t>
            </a:r>
            <a:r>
              <a: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delta * weight_0 / </a:t>
            </a:r>
            <a:r>
              <a:rPr lang="en-US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task.weight</a:t>
            </a:r>
            <a:r>
              <a:rPr 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en-US" altLang="zh-CN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weight_0</a:t>
            </a:r>
            <a:r>
              <a:rPr lang="zh-CN" altLang="en-US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是常量值</a:t>
            </a:r>
            <a:endParaRPr lang="en-US" b="1" dirty="0">
              <a:solidFill>
                <a:srgbClr val="9F3197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delta = __</a:t>
            </a:r>
            <a:r>
              <a:rPr lang="en-US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calc_delta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(delta, NICE_0_LOAD, &amp;se-&gt;load); 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return delta;</a:t>
            </a:r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91F356-A213-4DDA-B683-FC6FF76B1A79}"/>
              </a:ext>
            </a:extLst>
          </p:cNvPr>
          <p:cNvSpPr txBox="1"/>
          <p:nvPr/>
        </p:nvSpPr>
        <p:spPr>
          <a:xfrm>
            <a:off x="248699" y="4617673"/>
            <a:ext cx="851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Weight</a:t>
            </a:r>
            <a:r>
              <a:rPr lang="zh-CN" altLang="en-US" sz="1600" dirty="0">
                <a:solidFill>
                  <a:srgbClr val="9F3197"/>
                </a:solidFill>
              </a:rPr>
              <a:t>越大，</a:t>
            </a:r>
            <a:r>
              <a:rPr lang="en-US" altLang="zh-CN" sz="1600" dirty="0">
                <a:solidFill>
                  <a:srgbClr val="9F3197"/>
                </a:solidFill>
              </a:rPr>
              <a:t>delta</a:t>
            </a:r>
            <a:r>
              <a:rPr lang="zh-CN" altLang="en-US" sz="1600" dirty="0">
                <a:solidFill>
                  <a:srgbClr val="9F3197"/>
                </a:solidFill>
              </a:rPr>
              <a:t>越小，</a:t>
            </a:r>
            <a:r>
              <a:rPr lang="en-US" altLang="zh-CN" sz="1600" dirty="0" err="1">
                <a:solidFill>
                  <a:srgbClr val="9F3197"/>
                </a:solidFill>
              </a:rPr>
              <a:t>vruntime</a:t>
            </a:r>
            <a:r>
              <a:rPr lang="zh-CN" altLang="en-US" sz="1600" dirty="0">
                <a:solidFill>
                  <a:srgbClr val="9F3197"/>
                </a:solidFill>
              </a:rPr>
              <a:t>增长的越小，对该任务来说，以后能用的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更多。相对使用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没那么多。</a:t>
            </a:r>
            <a:r>
              <a:rPr lang="en-US" altLang="zh-CN" sz="1600" dirty="0">
                <a:solidFill>
                  <a:srgbClr val="9F3197"/>
                </a:solidFill>
              </a:rPr>
              <a:t>Delta</a:t>
            </a:r>
            <a:r>
              <a:rPr lang="zh-CN" altLang="en-US" sz="1600" dirty="0">
                <a:solidFill>
                  <a:srgbClr val="9F3197"/>
                </a:solidFill>
              </a:rPr>
              <a:t>是要更新</a:t>
            </a:r>
            <a:r>
              <a:rPr lang="en-US" altLang="zh-CN" sz="1600" dirty="0" err="1">
                <a:solidFill>
                  <a:srgbClr val="9F3197"/>
                </a:solidFill>
              </a:rPr>
              <a:t>vruntime</a:t>
            </a:r>
            <a:r>
              <a:rPr lang="zh-CN" altLang="en-US" sz="1600" dirty="0">
                <a:solidFill>
                  <a:srgbClr val="9F3197"/>
                </a:solidFill>
              </a:rPr>
              <a:t>的时间，是</a:t>
            </a:r>
            <a:r>
              <a:rPr lang="en-US" altLang="zh-CN" sz="1600" dirty="0" err="1">
                <a:solidFill>
                  <a:srgbClr val="9F3197"/>
                </a:solidFill>
              </a:rPr>
              <a:t>vruntime</a:t>
            </a:r>
            <a:r>
              <a:rPr lang="zh-CN" altLang="en-US" sz="1600" dirty="0">
                <a:solidFill>
                  <a:srgbClr val="9F3197"/>
                </a:solidFill>
              </a:rPr>
              <a:t>的增量。</a:t>
            </a:r>
            <a:r>
              <a:rPr lang="en-US" altLang="zh-CN" sz="1600" dirty="0">
                <a:solidFill>
                  <a:srgbClr val="9F3197"/>
                </a:solidFill>
              </a:rPr>
              <a:t>Weight</a:t>
            </a:r>
            <a:r>
              <a:rPr lang="zh-CN" altLang="en-US" sz="1600" dirty="0">
                <a:solidFill>
                  <a:srgbClr val="9F3197"/>
                </a:solidFill>
              </a:rPr>
              <a:t>代表优先级。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增量与优先级成反比。</a:t>
            </a:r>
          </a:p>
        </p:txBody>
      </p:sp>
    </p:spTree>
    <p:extLst>
      <p:ext uri="{BB962C8B-B14F-4D97-AF65-F5344CB8AC3E}">
        <p14:creationId xmlns:p14="http://schemas.microsoft.com/office/powerpoint/2010/main" val="20822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zh-CN" altLang="en-US" dirty="0"/>
              <a:t>进程的切换和并发性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6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01" y="1008296"/>
            <a:ext cx="8778875" cy="4750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34" y="5140332"/>
            <a:ext cx="5426491" cy="17057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32101" y="4829578"/>
            <a:ext cx="397934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并发性（多道程序进程）</a:t>
            </a:r>
            <a:endParaRPr 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01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*next; 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指向下一个调度类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调度类具有优先级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enqueue_task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dequeue_task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yield_task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bool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yield_to_task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bool preempt);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check_preempt_curr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(struct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struct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int flags);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(*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put_prev_task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set_curr_task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(struct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task_tick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queued);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task_fork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task_dead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switched_from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switched_to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prio_changed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oldprio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unsigned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get_rr_interval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*task);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void (*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update_curr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(struct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4978400" y="4777116"/>
            <a:ext cx="3832845" cy="38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结构体为什么用函数指针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C12DB5-BE04-4FD3-81AE-4AAA3092CD2D}"/>
              </a:ext>
            </a:extLst>
          </p:cNvPr>
          <p:cNvSpPr txBox="1"/>
          <p:nvPr/>
        </p:nvSpPr>
        <p:spPr>
          <a:xfrm>
            <a:off x="3233652" y="998274"/>
            <a:ext cx="643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每个优先级会使用自己的调度方法，</a:t>
            </a:r>
            <a:r>
              <a:rPr lang="en-US" altLang="zh-CN" sz="1400" dirty="0">
                <a:solidFill>
                  <a:srgbClr val="9F3197"/>
                </a:solidFill>
              </a:rPr>
              <a:t>next</a:t>
            </a:r>
            <a:r>
              <a:rPr lang="zh-CN" altLang="en-US" sz="1400" dirty="0">
                <a:solidFill>
                  <a:srgbClr val="9F3197"/>
                </a:solidFill>
              </a:rPr>
              <a:t>指向下一个比他优先级低的调度类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30A6D4-9317-499A-B944-8E6FDB85636A}"/>
              </a:ext>
            </a:extLst>
          </p:cNvPr>
          <p:cNvSpPr txBox="1"/>
          <p:nvPr/>
        </p:nvSpPr>
        <p:spPr>
          <a:xfrm>
            <a:off x="5170515" y="6485791"/>
            <a:ext cx="325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操纵</a:t>
            </a:r>
            <a:r>
              <a:rPr lang="en-US" altLang="zh-CN" sz="1600" dirty="0">
                <a:solidFill>
                  <a:srgbClr val="9F3197"/>
                </a:solidFill>
              </a:rPr>
              <a:t>se,</a:t>
            </a:r>
            <a:r>
              <a:rPr lang="zh-CN" altLang="en-US" sz="1600" dirty="0">
                <a:solidFill>
                  <a:srgbClr val="9F3197"/>
                </a:solidFill>
              </a:rPr>
              <a:t>返回</a:t>
            </a:r>
            <a:r>
              <a:rPr lang="en-US" altLang="zh-CN" sz="1600" dirty="0" err="1">
                <a:solidFill>
                  <a:srgbClr val="9F3197"/>
                </a:solidFill>
              </a:rPr>
              <a:t>task_struct</a:t>
            </a:r>
            <a:r>
              <a:rPr lang="en-US" altLang="zh-CN" sz="1600" dirty="0">
                <a:solidFill>
                  <a:srgbClr val="9F3197"/>
                </a:solidFill>
              </a:rPr>
              <a:t>(</a:t>
            </a:r>
            <a:r>
              <a:rPr lang="zh-CN" altLang="en-US" sz="1600" dirty="0">
                <a:solidFill>
                  <a:srgbClr val="9F3197"/>
                </a:solidFill>
              </a:rPr>
              <a:t>有</a:t>
            </a:r>
            <a:r>
              <a:rPr lang="en-US" altLang="zh-CN" sz="1600" dirty="0">
                <a:solidFill>
                  <a:srgbClr val="9F3197"/>
                </a:solidFill>
              </a:rPr>
              <a:t>id)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ABCD0-3F73-4FFB-AC8E-B9A4A733F6ED}"/>
              </a:ext>
            </a:extLst>
          </p:cNvPr>
          <p:cNvSpPr txBox="1"/>
          <p:nvPr/>
        </p:nvSpPr>
        <p:spPr>
          <a:xfrm>
            <a:off x="7514705" y="5157772"/>
            <a:ext cx="17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结构体里出现函数，必须用函数指针</a:t>
            </a:r>
          </a:p>
        </p:txBody>
      </p:sp>
    </p:spTree>
    <p:extLst>
      <p:ext uri="{BB962C8B-B14F-4D97-AF65-F5344CB8AC3E}">
        <p14:creationId xmlns:p14="http://schemas.microsoft.com/office/powerpoint/2010/main" val="32940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pick up the highest-priority task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inline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*class;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......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for_each_class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(class) 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调度时会根据优先级从高优先级调度类到低调度类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{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 =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class-&gt;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每个调度类有自己的具体实现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(p) return p;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0D57FB-5190-44C9-9929-95B1290BB89C}"/>
              </a:ext>
            </a:extLst>
          </p:cNvPr>
          <p:cNvSpPr txBox="1"/>
          <p:nvPr/>
        </p:nvSpPr>
        <p:spPr>
          <a:xfrm>
            <a:off x="2399619" y="4813068"/>
            <a:ext cx="573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For_each</a:t>
            </a:r>
            <a:r>
              <a:rPr lang="zh-CN" altLang="en-US" sz="1600" dirty="0">
                <a:solidFill>
                  <a:srgbClr val="9F3197"/>
                </a:solidFill>
              </a:rPr>
              <a:t>遍历所有</a:t>
            </a:r>
            <a:r>
              <a:rPr lang="en-US" altLang="zh-CN" sz="1600" dirty="0">
                <a:solidFill>
                  <a:srgbClr val="9F3197"/>
                </a:solidFill>
              </a:rPr>
              <a:t>class</a:t>
            </a:r>
            <a:r>
              <a:rPr lang="zh-CN" altLang="en-US" sz="1600" dirty="0">
                <a:solidFill>
                  <a:srgbClr val="9F3197"/>
                </a:solidFill>
              </a:rPr>
              <a:t>，</a:t>
            </a:r>
            <a:r>
              <a:rPr lang="en-US" altLang="zh-CN" sz="1600" dirty="0">
                <a:solidFill>
                  <a:srgbClr val="9F3197"/>
                </a:solidFill>
              </a:rPr>
              <a:t>next</a:t>
            </a:r>
            <a:r>
              <a:rPr lang="zh-CN" altLang="en-US" sz="1600" dirty="0">
                <a:solidFill>
                  <a:srgbClr val="9F3197"/>
                </a:solidFill>
              </a:rPr>
              <a:t>是下一个比它优先级低一点的类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en-US" altLang="zh-CN" sz="1600" dirty="0">
                <a:solidFill>
                  <a:srgbClr val="9F3197"/>
                </a:solidFill>
              </a:rPr>
              <a:t>Linux</a:t>
            </a:r>
            <a:r>
              <a:rPr lang="zh-CN" altLang="en-US" sz="1600" dirty="0">
                <a:solidFill>
                  <a:srgbClr val="9F3197"/>
                </a:solidFill>
              </a:rPr>
              <a:t>结构体经常使用同名函数</a:t>
            </a:r>
          </a:p>
        </p:txBody>
      </p:sp>
    </p:spTree>
    <p:extLst>
      <p:ext uri="{BB962C8B-B14F-4D97-AF65-F5344CB8AC3E}">
        <p14:creationId xmlns:p14="http://schemas.microsoft.com/office/powerpoint/2010/main" val="107041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2" y="998274"/>
            <a:ext cx="8779411" cy="5013851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fair_sched_class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.next   = &amp;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idle_sched_class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fair_sched_class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优先级大于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idle_sched_class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 marL="0" indent="0">
              <a:lnSpc>
                <a:spcPct val="6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……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rb_node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*left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rb_first_cached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tasks_timeline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获得下一任务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rb_entry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……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C7E670-E7D9-44AB-9315-8D4E8A0D0491}"/>
              </a:ext>
            </a:extLst>
          </p:cNvPr>
          <p:cNvSpPr txBox="1"/>
          <p:nvPr/>
        </p:nvSpPr>
        <p:spPr>
          <a:xfrm>
            <a:off x="4023756" y="1911928"/>
            <a:ext cx="500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.next</a:t>
            </a:r>
            <a:r>
              <a:rPr lang="zh-CN" altLang="en-US" sz="1600" dirty="0">
                <a:solidFill>
                  <a:srgbClr val="9F3197"/>
                </a:solidFill>
              </a:rPr>
              <a:t> </a:t>
            </a:r>
            <a:r>
              <a:rPr lang="en-US" altLang="zh-CN" sz="1600" dirty="0">
                <a:solidFill>
                  <a:srgbClr val="9F3197"/>
                </a:solidFill>
              </a:rPr>
              <a:t>.</a:t>
            </a:r>
            <a:r>
              <a:rPr lang="en-US" altLang="zh-CN" sz="1600" dirty="0" err="1">
                <a:solidFill>
                  <a:srgbClr val="9F3197"/>
                </a:solidFill>
              </a:rPr>
              <a:t>pick_next_task</a:t>
            </a:r>
            <a:r>
              <a:rPr lang="zh-CN" altLang="en-US" sz="1600" dirty="0">
                <a:solidFill>
                  <a:srgbClr val="9F3197"/>
                </a:solidFill>
              </a:rPr>
              <a:t>内核中的赋值方式、给指针赋值</a:t>
            </a:r>
            <a:endParaRPr lang="en-US" altLang="zh-CN" sz="1600" dirty="0">
              <a:solidFill>
                <a:srgbClr val="9F3197"/>
              </a:solidFill>
            </a:endParaRPr>
          </a:p>
          <a:p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多态？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7D3F4D-F772-4DC3-A525-74E0D27E077B}"/>
              </a:ext>
            </a:extLst>
          </p:cNvPr>
          <p:cNvSpPr txBox="1"/>
          <p:nvPr/>
        </p:nvSpPr>
        <p:spPr>
          <a:xfrm>
            <a:off x="3092729" y="4206239"/>
            <a:ext cx="551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rb-redblack</a:t>
            </a:r>
            <a:r>
              <a:rPr lang="zh-CN" altLang="en-US" sz="1600" dirty="0">
                <a:solidFill>
                  <a:srgbClr val="9F3197"/>
                </a:solidFill>
              </a:rPr>
              <a:t>红黑树，调红黑树最左端的，调度时调度的是</a:t>
            </a:r>
            <a:r>
              <a:rPr lang="en-US" altLang="zh-CN" sz="1600" dirty="0">
                <a:solidFill>
                  <a:srgbClr val="9F3197"/>
                </a:solidFill>
              </a:rPr>
              <a:t>se</a:t>
            </a:r>
            <a:r>
              <a:rPr lang="zh-CN" altLang="en-US" sz="1600" dirty="0">
                <a:solidFill>
                  <a:srgbClr val="9F3197"/>
                </a:solidFill>
              </a:rPr>
              <a:t>，展示时是</a:t>
            </a:r>
            <a:r>
              <a:rPr lang="en-US" altLang="zh-CN" sz="1600" dirty="0" err="1">
                <a:solidFill>
                  <a:srgbClr val="9F3197"/>
                </a:solidFill>
              </a:rPr>
              <a:t>task_struct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9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3" y="1043153"/>
            <a:ext cx="7228114" cy="59454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20457" y="4804229"/>
            <a:ext cx="1959429" cy="1349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791776" y="6213772"/>
            <a:ext cx="2739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任务创建为起点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0170" y="1313543"/>
            <a:ext cx="1190173" cy="25472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2380343" y="3081635"/>
            <a:ext cx="2739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这部分发生了什么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AE77CF-9B66-4736-9267-15D5DC1ECF98}"/>
              </a:ext>
            </a:extLst>
          </p:cNvPr>
          <p:cNvSpPr txBox="1"/>
          <p:nvPr/>
        </p:nvSpPr>
        <p:spPr>
          <a:xfrm>
            <a:off x="1190170" y="4770978"/>
            <a:ext cx="138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应该知道位于优先级的哪一层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309126-C9E5-471C-88AF-1FFEB2883E6E}"/>
              </a:ext>
            </a:extLst>
          </p:cNvPr>
          <p:cNvSpPr txBox="1"/>
          <p:nvPr/>
        </p:nvSpPr>
        <p:spPr>
          <a:xfrm>
            <a:off x="5098765" y="5849703"/>
            <a:ext cx="1871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创建时就已赋完值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67A12A-1AC7-4CB4-890D-C3AAC5AC3AC8}"/>
              </a:ext>
            </a:extLst>
          </p:cNvPr>
          <p:cNvSpPr txBox="1"/>
          <p:nvPr/>
        </p:nvSpPr>
        <p:spPr>
          <a:xfrm>
            <a:off x="115887" y="808306"/>
            <a:ext cx="8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上下文切换：切换</a:t>
            </a:r>
            <a:r>
              <a:rPr lang="en-US" altLang="zh-CN" sz="1600" dirty="0" err="1">
                <a:solidFill>
                  <a:srgbClr val="9F3197"/>
                </a:solidFill>
              </a:rPr>
              <a:t>user_stack</a:t>
            </a:r>
            <a:r>
              <a:rPr lang="zh-CN" altLang="en-US" sz="1600" dirty="0">
                <a:solidFill>
                  <a:srgbClr val="9F3197"/>
                </a:solidFill>
              </a:rPr>
              <a:t>、</a:t>
            </a:r>
            <a:r>
              <a:rPr lang="en-US" altLang="zh-CN" sz="1600" dirty="0" err="1">
                <a:solidFill>
                  <a:srgbClr val="9F3197"/>
                </a:solidFill>
              </a:rPr>
              <a:t>kernel_stack</a:t>
            </a:r>
            <a:r>
              <a:rPr lang="zh-CN" altLang="en-US" sz="1600" dirty="0">
                <a:solidFill>
                  <a:srgbClr val="9F3197"/>
                </a:solidFill>
              </a:rPr>
              <a:t>、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上下文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寄存器、用户栈，内核栈，指令指针（代码段）等</a:t>
            </a:r>
          </a:p>
        </p:txBody>
      </p:sp>
    </p:spTree>
    <p:extLst>
      <p:ext uri="{BB962C8B-B14F-4D97-AF65-F5344CB8AC3E}">
        <p14:creationId xmlns:p14="http://schemas.microsoft.com/office/powerpoint/2010/main" val="24950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</a:t>
            </a:r>
            <a:r>
              <a:rPr lang="zh-CN" altLang="en-US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主动调度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操作相关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读写磁盘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网络传输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当任务遇到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操作时会调用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schedule()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为系统调用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其内核版本为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_schedule 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其包含很多功能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下面简要分析</a:t>
            </a:r>
            <a:r>
              <a:rPr lang="en-US" altLang="zh-CN" sz="24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_schedule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static void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_schedule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(bool preempt){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*next;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unsigned long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switch_count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rq_flags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 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(); </a:t>
            </a:r>
            <a:r>
              <a:rPr lang="en-US" sz="22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获得</a:t>
            </a:r>
            <a:r>
              <a:rPr lang="en-US" altLang="zh-CN" sz="22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，有多核时，才需要</a:t>
            </a:r>
            <a:endParaRPr lang="en-US" sz="2200" b="1" dirty="0">
              <a:solidFill>
                <a:srgbClr val="9F3197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cpu_rq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);   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获得</a:t>
            </a: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上的任务队列</a:t>
            </a:r>
            <a:r>
              <a:rPr lang="en-US" altLang="zh-CN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链表那个队列就是</a:t>
            </a:r>
            <a:r>
              <a:rPr lang="en-US" altLang="zh-CN" sz="16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runnable queue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b="1" dirty="0" err="1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zh-CN" altLang="en-US" sz="1600" b="1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）</a:t>
            </a:r>
            <a:endParaRPr lang="en-US" sz="1600" b="1" dirty="0">
              <a:solidFill>
                <a:srgbClr val="9F3197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;     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当前使用</a:t>
            </a:r>
            <a:r>
              <a:rPr lang="en-US" altLang="zh-CN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的任务马上要被切换</a:t>
            </a:r>
            <a:endParaRPr lang="en-US" sz="2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next = 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pick_next_task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&amp;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前面提到过</a:t>
            </a:r>
            <a:r>
              <a:rPr lang="en-US" altLang="zh-CN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调用</a:t>
            </a:r>
            <a:endParaRPr lang="en-US" altLang="zh-CN" sz="2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......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                           </a:t>
            </a:r>
            <a:r>
              <a:rPr lang="zh-CN" altLang="en-US" sz="2200" b="1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调度类自己的</a:t>
            </a:r>
            <a:r>
              <a:rPr lang="en-US" altLang="zh-CN" sz="2200" b="1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pick_next_task</a:t>
            </a:r>
            <a:endParaRPr lang="en-US" sz="2200" b="1" dirty="0">
              <a:solidFill>
                <a:srgbClr val="FF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E6A083-A3C6-4348-BA2A-5AD7EB771124}"/>
              </a:ext>
            </a:extLst>
          </p:cNvPr>
          <p:cNvSpPr txBox="1"/>
          <p:nvPr/>
        </p:nvSpPr>
        <p:spPr>
          <a:xfrm>
            <a:off x="2028305" y="1163782"/>
            <a:ext cx="433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进入</a:t>
            </a:r>
            <a:r>
              <a:rPr lang="en-US" altLang="zh-CN" sz="1600" dirty="0">
                <a:solidFill>
                  <a:srgbClr val="9F3197"/>
                </a:solidFill>
              </a:rPr>
              <a:t>wait</a:t>
            </a:r>
            <a:r>
              <a:rPr lang="zh-CN" altLang="en-US" sz="1600" dirty="0">
                <a:solidFill>
                  <a:srgbClr val="9F3197"/>
                </a:solidFill>
              </a:rPr>
              <a:t>队列，等待放入</a:t>
            </a:r>
            <a:r>
              <a:rPr lang="en-US" altLang="zh-CN" sz="1600" dirty="0" err="1">
                <a:solidFill>
                  <a:srgbClr val="9F3197"/>
                </a:solidFill>
              </a:rPr>
              <a:t>runable</a:t>
            </a:r>
            <a:r>
              <a:rPr lang="zh-CN" altLang="en-US" sz="1600" dirty="0">
                <a:solidFill>
                  <a:srgbClr val="9F3197"/>
                </a:solidFill>
              </a:rPr>
              <a:t>队列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4E5EBC-F7E6-48A1-91D9-8DE01004985C}"/>
              </a:ext>
            </a:extLst>
          </p:cNvPr>
          <p:cNvSpPr txBox="1"/>
          <p:nvPr/>
        </p:nvSpPr>
        <p:spPr>
          <a:xfrm>
            <a:off x="4821381" y="3509741"/>
            <a:ext cx="41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所有与硬件相关的都是</a:t>
            </a:r>
            <a:r>
              <a:rPr lang="en-US" altLang="zh-CN" sz="1600" dirty="0">
                <a:solidFill>
                  <a:srgbClr val="9F3197"/>
                </a:solidFill>
              </a:rPr>
              <a:t>I/O</a:t>
            </a:r>
            <a:r>
              <a:rPr lang="zh-CN" altLang="en-US" sz="1600" dirty="0">
                <a:solidFill>
                  <a:srgbClr val="9F3197"/>
                </a:solidFill>
              </a:rPr>
              <a:t>操作。</a:t>
            </a:r>
            <a:r>
              <a:rPr lang="en-US" altLang="zh-CN" sz="1600" dirty="0">
                <a:solidFill>
                  <a:srgbClr val="9F3197"/>
                </a:solidFill>
              </a:rPr>
              <a:t>I/O</a:t>
            </a:r>
            <a:r>
              <a:rPr lang="zh-CN" altLang="en-US" sz="1600" dirty="0">
                <a:solidFill>
                  <a:srgbClr val="9F3197"/>
                </a:solidFill>
              </a:rPr>
              <a:t>操作时会调用</a:t>
            </a:r>
            <a:r>
              <a:rPr lang="en-US" altLang="zh-CN" sz="1600" dirty="0">
                <a:solidFill>
                  <a:srgbClr val="9F3197"/>
                </a:solidFill>
              </a:rPr>
              <a:t>_schedule</a:t>
            </a:r>
            <a:r>
              <a:rPr lang="zh-CN" altLang="en-US" sz="1600" dirty="0">
                <a:solidFill>
                  <a:srgbClr val="9F3197"/>
                </a:solidFill>
              </a:rPr>
              <a:t>，让出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。</a:t>
            </a:r>
            <a:endParaRPr lang="en-US" altLang="zh-CN" sz="1600" dirty="0">
              <a:solidFill>
                <a:srgbClr val="9F3197"/>
              </a:solidFill>
            </a:endParaRPr>
          </a:p>
          <a:p>
            <a:r>
              <a:rPr lang="zh-CN" altLang="en-US" sz="1600" dirty="0">
                <a:solidFill>
                  <a:srgbClr val="9F3197"/>
                </a:solidFill>
              </a:rPr>
              <a:t>以</a:t>
            </a:r>
            <a:r>
              <a:rPr lang="en-US" altLang="zh-CN" sz="1600" dirty="0">
                <a:solidFill>
                  <a:srgbClr val="9F3197"/>
                </a:solidFill>
              </a:rPr>
              <a:t>_</a:t>
            </a:r>
            <a:r>
              <a:rPr lang="zh-CN" altLang="en-US" sz="1600" dirty="0">
                <a:solidFill>
                  <a:srgbClr val="9F3197"/>
                </a:solidFill>
              </a:rPr>
              <a:t>开头的，都是内核态的东西。</a:t>
            </a:r>
          </a:p>
        </p:txBody>
      </p:sp>
    </p:spTree>
    <p:extLst>
      <p:ext uri="{BB962C8B-B14F-4D97-AF65-F5344CB8AC3E}">
        <p14:creationId xmlns:p14="http://schemas.microsoft.com/office/powerpoint/2010/main" val="52084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1" y="1124382"/>
            <a:ext cx="8779411" cy="5013851"/>
          </a:xfrm>
        </p:spPr>
        <p:txBody>
          <a:bodyPr/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pick_next_task_fair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static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*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pick_next_task_fair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rq_flags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rf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&amp;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// 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rq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</a:t>
            </a:r>
            <a:r>
              <a:rPr lang="en-US" altLang="zh-CN" sz="2200" b="1" dirty="0" err="1">
                <a:latin typeface="Georgia" panose="02040502050405020303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即为红黑树</a:t>
            </a:r>
            <a:endParaRPr lang="en-US" sz="2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*se;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*p;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int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new_tasks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struct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if (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) {   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if (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-&gt;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on_rq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    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update_curr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; 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任务是否继续</a:t>
            </a:r>
            <a:r>
              <a:rPr lang="en-US" sz="2200" b="1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  else    </a:t>
            </a:r>
            <a:r>
              <a:rPr lang="en-US" sz="22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= NULL;......  }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se =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pick_next_entity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curr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   p = </a:t>
            </a:r>
            <a:r>
              <a:rPr lang="en-US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task_of</a:t>
            </a:r>
            <a:r>
              <a:rPr 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(se);  //</a:t>
            </a:r>
            <a:r>
              <a:rPr lang="zh-CN" alt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选择下一个适合的任务</a:t>
            </a:r>
            <a:r>
              <a:rPr lang="en-US" altLang="zh-CN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并得到其</a:t>
            </a:r>
            <a:r>
              <a:rPr lang="en-US" altLang="zh-CN" sz="2200" dirty="0" err="1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task_struct</a:t>
            </a:r>
            <a:endParaRPr lang="en-US" sz="2200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1600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p = </a:t>
            </a:r>
            <a:r>
              <a:rPr lang="en-US" altLang="zh-CN" sz="1600" dirty="0" err="1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task_of</a:t>
            </a:r>
            <a:r>
              <a:rPr lang="en-US" altLang="zh-CN" sz="1600" dirty="0">
                <a:solidFill>
                  <a:srgbClr val="9F3197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(se);</a:t>
            </a:r>
            <a:r>
              <a:rPr lang="zh-CN" altLang="en-US" sz="1600" dirty="0">
                <a:solidFill>
                  <a:srgbClr val="9F3197"/>
                </a:solidFill>
              </a:rPr>
              <a:t>确认得到的</a:t>
            </a:r>
            <a:r>
              <a:rPr lang="en-US" altLang="zh-CN" sz="1600" dirty="0">
                <a:solidFill>
                  <a:srgbClr val="9F3197"/>
                </a:solidFill>
              </a:rPr>
              <a:t>SE</a:t>
            </a:r>
            <a:r>
              <a:rPr lang="zh-CN" altLang="en-US" sz="1600" dirty="0">
                <a:solidFill>
                  <a:srgbClr val="9F3197"/>
                </a:solidFill>
              </a:rPr>
              <a:t>是哪个任务的</a:t>
            </a:r>
            <a:r>
              <a:rPr lang="en-US" altLang="zh-CN" sz="1600" dirty="0">
                <a:solidFill>
                  <a:srgbClr val="9F3197"/>
                </a:solidFill>
              </a:rPr>
              <a:t>SE</a:t>
            </a:r>
            <a:r>
              <a:rPr lang="zh-CN" altLang="en-US" sz="1600" dirty="0">
                <a:solidFill>
                  <a:srgbClr val="9F3197"/>
                </a:solidFill>
              </a:rPr>
              <a:t>，得到</a:t>
            </a:r>
            <a:r>
              <a:rPr lang="en-US" altLang="zh-CN" sz="1600" dirty="0" err="1">
                <a:solidFill>
                  <a:srgbClr val="9F3197"/>
                </a:solidFill>
              </a:rPr>
              <a:t>task_struct</a:t>
            </a:r>
            <a:r>
              <a:rPr lang="zh-CN" altLang="en-US" sz="1600" dirty="0">
                <a:solidFill>
                  <a:srgbClr val="9F3197"/>
                </a:solidFill>
              </a:rPr>
              <a:t>结构</a:t>
            </a:r>
            <a:endParaRPr lang="en-US" sz="1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if 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!= p) {  struct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*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= &amp;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prev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-&gt;se;  ...... 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put_prev_entity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);  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set_next_entity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200" dirty="0">
                <a:solidFill>
                  <a:srgbClr val="FF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, se); }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dirty="0">
                <a:latin typeface="Georgia" panose="02040502050405020303" pitchFamily="18" charset="0"/>
                <a:cs typeface="Times New Roman" panose="02020603050405020304" pitchFamily="18" charset="0"/>
              </a:rPr>
              <a:t>    return p;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6977146" y="3679768"/>
            <a:ext cx="2145567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事件驱动需要这个判断吗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27279" y="5853370"/>
            <a:ext cx="2145567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这部分代码会发生什么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E17443-0D6E-479E-AA1B-F3B9682B4ACE}"/>
              </a:ext>
            </a:extLst>
          </p:cNvPr>
          <p:cNvSpPr txBox="1"/>
          <p:nvPr/>
        </p:nvSpPr>
        <p:spPr>
          <a:xfrm>
            <a:off x="507075" y="3793277"/>
            <a:ext cx="1338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F3197"/>
                </a:solidFill>
              </a:rPr>
              <a:t>如果</a:t>
            </a:r>
            <a:r>
              <a:rPr lang="en-US" altLang="zh-CN" sz="1400" dirty="0" err="1">
                <a:solidFill>
                  <a:srgbClr val="9F3197"/>
                </a:solidFill>
              </a:rPr>
              <a:t>curr</a:t>
            </a:r>
            <a:r>
              <a:rPr lang="zh-CN" altLang="en-US" sz="1400" dirty="0">
                <a:solidFill>
                  <a:srgbClr val="9F3197"/>
                </a:solidFill>
              </a:rPr>
              <a:t>存在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60C93A-C821-41BD-A779-BE66CCAEAA8D}"/>
              </a:ext>
            </a:extLst>
          </p:cNvPr>
          <p:cNvSpPr txBox="1"/>
          <p:nvPr/>
        </p:nvSpPr>
        <p:spPr>
          <a:xfrm>
            <a:off x="5586644" y="3129694"/>
            <a:ext cx="2768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Update_curr</a:t>
            </a:r>
            <a:r>
              <a:rPr lang="zh-CN" altLang="en-US" sz="1600" dirty="0">
                <a:solidFill>
                  <a:srgbClr val="9F3197"/>
                </a:solidFill>
              </a:rPr>
              <a:t>更新</a:t>
            </a:r>
            <a:r>
              <a:rPr lang="en-US" altLang="zh-CN" sz="1600" dirty="0" err="1">
                <a:solidFill>
                  <a:srgbClr val="9F3197"/>
                </a:solidFill>
              </a:rPr>
              <a:t>vruntime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8205A8-FDE5-410A-BB6C-DABAC8DC7334}"/>
              </a:ext>
            </a:extLst>
          </p:cNvPr>
          <p:cNvSpPr txBox="1"/>
          <p:nvPr/>
        </p:nvSpPr>
        <p:spPr>
          <a:xfrm>
            <a:off x="4876458" y="4101054"/>
            <a:ext cx="234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9F3197"/>
                </a:solidFill>
              </a:rPr>
              <a:t>//</a:t>
            </a:r>
            <a:r>
              <a:rPr lang="zh-CN" altLang="en-US" sz="1400" dirty="0">
                <a:solidFill>
                  <a:srgbClr val="9F3197"/>
                </a:solidFill>
              </a:rPr>
              <a:t>从红黑树拿最左端的节点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460B76-52AD-4DF5-A1CB-4AA35275CFE1}"/>
              </a:ext>
            </a:extLst>
          </p:cNvPr>
          <p:cNvSpPr txBox="1"/>
          <p:nvPr/>
        </p:nvSpPr>
        <p:spPr>
          <a:xfrm>
            <a:off x="74815" y="5377015"/>
            <a:ext cx="1571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如果不相等，发生上下文切换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94A5D5-556A-4E76-A9DF-1715BD7C52F0}"/>
              </a:ext>
            </a:extLst>
          </p:cNvPr>
          <p:cNvSpPr txBox="1"/>
          <p:nvPr/>
        </p:nvSpPr>
        <p:spPr>
          <a:xfrm>
            <a:off x="8410001" y="4320407"/>
            <a:ext cx="767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9F3197"/>
                </a:solidFill>
              </a:rPr>
              <a:t>不需要。使用是因为还包括事件驱动</a:t>
            </a:r>
          </a:p>
        </p:txBody>
      </p:sp>
    </p:spTree>
    <p:extLst>
      <p:ext uri="{BB962C8B-B14F-4D97-AF65-F5344CB8AC3E}">
        <p14:creationId xmlns:p14="http://schemas.microsoft.com/office/powerpoint/2010/main" val="31781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982" y="1334292"/>
            <a:ext cx="8931129" cy="50138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put_prev_entity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pse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);  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set_next_entity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, se);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会产生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任务上下文切换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假设是不同进程的线程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上下文切换的主要任务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切换进程内存空间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寄存器和指令指针寄存器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context_switch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mm_struct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*mm, *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...... mm = next-&gt;mm;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active_mm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...... 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switch_mm_irqs_off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mm, next); ......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后续课程介绍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（与内存管理有关）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04940B-721A-4B14-B7BB-F9B8AD5ADA84}"/>
              </a:ext>
            </a:extLst>
          </p:cNvPr>
          <p:cNvSpPr txBox="1"/>
          <p:nvPr/>
        </p:nvSpPr>
        <p:spPr>
          <a:xfrm>
            <a:off x="2094807" y="3090446"/>
            <a:ext cx="171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内存空间即堆栈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EC8F8F-E84A-4A57-9860-249C8F5E86CA}"/>
              </a:ext>
            </a:extLst>
          </p:cNvPr>
          <p:cNvSpPr txBox="1"/>
          <p:nvPr/>
        </p:nvSpPr>
        <p:spPr>
          <a:xfrm>
            <a:off x="5320147" y="5231320"/>
            <a:ext cx="292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9F3197"/>
                </a:solidFill>
              </a:rPr>
              <a:t>User_stack</a:t>
            </a:r>
            <a:r>
              <a:rPr lang="zh-CN" altLang="en-US" sz="1600" dirty="0">
                <a:solidFill>
                  <a:srgbClr val="9F3197"/>
                </a:solidFill>
              </a:rPr>
              <a:t>由内存管理去切换，切</a:t>
            </a:r>
            <a:r>
              <a:rPr lang="en-US" altLang="zh-CN" sz="1600" dirty="0">
                <a:solidFill>
                  <a:srgbClr val="9F3197"/>
                </a:solidFill>
              </a:rPr>
              <a:t>IP</a:t>
            </a:r>
            <a:r>
              <a:rPr lang="zh-CN" altLang="en-US" sz="1600" dirty="0">
                <a:solidFill>
                  <a:srgbClr val="9F3197"/>
                </a:solidFill>
              </a:rPr>
              <a:t>、</a:t>
            </a:r>
            <a:r>
              <a:rPr lang="en-US" altLang="zh-CN" sz="1600" dirty="0">
                <a:solidFill>
                  <a:srgbClr val="9F3197"/>
                </a:solidFill>
              </a:rPr>
              <a:t>CPU</a:t>
            </a:r>
            <a:r>
              <a:rPr lang="zh-CN" altLang="en-US" sz="1600" dirty="0">
                <a:solidFill>
                  <a:srgbClr val="9F3197"/>
                </a:solidFill>
              </a:rPr>
              <a:t>上下文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167849-5444-4C9B-8DA5-03572771CC1E}"/>
              </a:ext>
            </a:extLst>
          </p:cNvPr>
          <p:cNvSpPr txBox="1"/>
          <p:nvPr/>
        </p:nvSpPr>
        <p:spPr>
          <a:xfrm>
            <a:off x="5394960" y="5770180"/>
            <a:ext cx="338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9F3197"/>
                </a:solidFill>
              </a:rPr>
              <a:t>Kernel_stack</a:t>
            </a:r>
            <a:r>
              <a:rPr lang="zh-CN" altLang="en-US" sz="1600" dirty="0">
                <a:solidFill>
                  <a:srgbClr val="9F3197"/>
                </a:solidFill>
              </a:rPr>
              <a:t>与内存管理无关，因为共用内存空间，只要动指针</a:t>
            </a:r>
          </a:p>
        </p:txBody>
      </p:sp>
    </p:spTree>
    <p:extLst>
      <p:ext uri="{BB962C8B-B14F-4D97-AF65-F5344CB8AC3E}">
        <p14:creationId xmlns:p14="http://schemas.microsoft.com/office/powerpoint/2010/main" val="238802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会调用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ENTRY(__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TASK_threadsp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栈顶指针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TASK_threadsp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),/</a:t>
            </a:r>
            <a:r>
              <a:rPr lang="en-US" sz="24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这两句是切寄存器</a:t>
            </a:r>
            <a:endParaRPr lang="en-US" sz="2400" dirty="0">
              <a:solidFill>
                <a:srgbClr val="9F3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跳转到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sz="16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与上一页</a:t>
            </a:r>
            <a:r>
              <a:rPr lang="en-US" altLang="zh-CN" sz="1600" b="1" dirty="0" err="1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sz="16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区分</a:t>
            </a:r>
            <a:endParaRPr lang="en-US" sz="1600" b="1" dirty="0">
              <a:solidFill>
                <a:srgbClr val="9F3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END(__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5849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tss_struct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per_cpu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load_TLS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this_cpu_write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current_task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return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02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DD667-C8E0-487A-B076-073C5625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38ED5-49AB-4C2A-ACB9-ECCAEFDF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A601C-15F5-4AC3-94F5-6D58E97C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AD8DAB-8AA8-457B-BD72-C9CCA222C7A1}"/>
              </a:ext>
            </a:extLst>
          </p:cNvPr>
          <p:cNvSpPr/>
          <p:nvPr/>
        </p:nvSpPr>
        <p:spPr>
          <a:xfrm>
            <a:off x="261257" y="4120892"/>
            <a:ext cx="8634043" cy="255454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__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switch_to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涉及一个很重要的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 (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任务状态段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它保存了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所有寄存器的值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CPU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中存在一个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修改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会触发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内容保存在当前任务中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用新切换的任务去给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赋值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寄存器的切换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任务的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task_struct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中存在一个字段描述执行该任务时哪些寄存器需要切换 </a:t>
            </a:r>
            <a:r>
              <a:rPr lang="en-US" altLang="zh-CN" sz="1600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改有限的寄存器</a:t>
            </a:r>
            <a:endParaRPr lang="en-US" altLang="zh-CN" sz="1600" b="1" dirty="0">
              <a:solidFill>
                <a:srgbClr val="9F3197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不使用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TSS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能否实现寄存器切换呢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优缺点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1600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也可以只是原始的 汇编程序的方法不好</a:t>
            </a:r>
            <a:endParaRPr lang="en-US" sz="2400" b="1" dirty="0">
              <a:solidFill>
                <a:srgbClr val="9F3197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A711D9-E639-4038-A27F-92FCCDAF0C51}"/>
              </a:ext>
            </a:extLst>
          </p:cNvPr>
          <p:cNvSpPr txBox="1"/>
          <p:nvPr/>
        </p:nvSpPr>
        <p:spPr>
          <a:xfrm>
            <a:off x="326765" y="1872306"/>
            <a:ext cx="767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F3197"/>
                </a:solidFill>
              </a:rPr>
              <a:t>TSS</a:t>
            </a:r>
            <a:r>
              <a:rPr lang="zh-CN" altLang="en-US" dirty="0">
                <a:solidFill>
                  <a:srgbClr val="9F3197"/>
                </a:solidFill>
              </a:rPr>
              <a:t>：</a:t>
            </a:r>
            <a:r>
              <a:rPr lang="en-US" altLang="zh-CN" dirty="0" err="1">
                <a:solidFill>
                  <a:srgbClr val="9F3197"/>
                </a:solidFill>
              </a:rPr>
              <a:t>IntelCPU</a:t>
            </a:r>
            <a:r>
              <a:rPr lang="zh-CN" altLang="en-US" dirty="0">
                <a:solidFill>
                  <a:srgbClr val="9F3197"/>
                </a:solidFill>
              </a:rPr>
              <a:t>用硬件切换寄存器（改寄存器）。是非常重要的</a:t>
            </a:r>
            <a:r>
              <a:rPr lang="en-US" altLang="zh-CN" dirty="0">
                <a:solidFill>
                  <a:srgbClr val="9F3197"/>
                </a:solidFill>
              </a:rPr>
              <a:t>CPU</a:t>
            </a:r>
            <a:r>
              <a:rPr lang="zh-CN" altLang="en-US" dirty="0">
                <a:solidFill>
                  <a:srgbClr val="9F3197"/>
                </a:solidFill>
              </a:rPr>
              <a:t>的数据结构。便于上下文切换。</a:t>
            </a:r>
            <a:r>
              <a:rPr lang="en-US" altLang="zh-CN" dirty="0" err="1">
                <a:solidFill>
                  <a:srgbClr val="9F3197"/>
                </a:solidFill>
              </a:rPr>
              <a:t>Pd_register</a:t>
            </a:r>
            <a:r>
              <a:rPr lang="zh-CN" altLang="en-US" dirty="0">
                <a:solidFill>
                  <a:srgbClr val="9F3197"/>
                </a:solidFill>
              </a:rPr>
              <a:t>用于用户态到内核态的寄存器切换。</a:t>
            </a:r>
            <a:r>
              <a:rPr lang="en-US" altLang="zh-CN" dirty="0">
                <a:solidFill>
                  <a:srgbClr val="9F3197"/>
                </a:solidFill>
              </a:rPr>
              <a:t>TSS</a:t>
            </a:r>
            <a:r>
              <a:rPr lang="zh-CN" altLang="en-US" dirty="0">
                <a:solidFill>
                  <a:srgbClr val="9F3197"/>
                </a:solidFill>
              </a:rPr>
              <a:t>用于进程间的寄存器切换。</a:t>
            </a:r>
            <a:endParaRPr lang="en-US" altLang="zh-CN" dirty="0">
              <a:solidFill>
                <a:srgbClr val="9F3197"/>
              </a:solidFill>
            </a:endParaRPr>
          </a:p>
          <a:p>
            <a:r>
              <a:rPr lang="zh-CN" altLang="en-US" dirty="0">
                <a:solidFill>
                  <a:srgbClr val="9F3197"/>
                </a:solidFill>
              </a:rPr>
              <a:t>又一个表叫</a:t>
            </a:r>
            <a:r>
              <a:rPr lang="en-US" altLang="zh-CN" dirty="0">
                <a:solidFill>
                  <a:srgbClr val="9F3197"/>
                </a:solidFill>
              </a:rPr>
              <a:t>TSS</a:t>
            </a:r>
            <a:r>
              <a:rPr lang="zh-CN" altLang="en-US" dirty="0">
                <a:solidFill>
                  <a:srgbClr val="9F3197"/>
                </a:solidFill>
              </a:rPr>
              <a:t>，表中是所有的寄存器。当有一个新的</a:t>
            </a:r>
            <a:r>
              <a:rPr lang="en-US" altLang="zh-CN" dirty="0">
                <a:solidFill>
                  <a:srgbClr val="9F3197"/>
                </a:solidFill>
              </a:rPr>
              <a:t>TASK</a:t>
            </a:r>
            <a:r>
              <a:rPr lang="zh-CN" altLang="en-US" dirty="0">
                <a:solidFill>
                  <a:srgbClr val="9F3197"/>
                </a:solidFill>
              </a:rPr>
              <a:t>时，利用</a:t>
            </a:r>
            <a:r>
              <a:rPr lang="en-US" altLang="zh-CN" dirty="0">
                <a:solidFill>
                  <a:srgbClr val="9F3197"/>
                </a:solidFill>
              </a:rPr>
              <a:t>TSS</a:t>
            </a:r>
            <a:r>
              <a:rPr lang="zh-CN" altLang="en-US" dirty="0">
                <a:solidFill>
                  <a:srgbClr val="9F3197"/>
                </a:solidFill>
              </a:rPr>
              <a:t>中新的寄存器的值直接写入。直接写入</a:t>
            </a:r>
            <a:r>
              <a:rPr lang="en-US" altLang="zh-CN" dirty="0">
                <a:solidFill>
                  <a:srgbClr val="9F3197"/>
                </a:solidFill>
              </a:rPr>
              <a:t>TSS</a:t>
            </a:r>
            <a:r>
              <a:rPr lang="zh-CN" altLang="en-US" dirty="0">
                <a:solidFill>
                  <a:srgbClr val="9F3197"/>
                </a:solidFill>
              </a:rPr>
              <a:t>表，而不用用汇编代码，进行切换。</a:t>
            </a:r>
          </a:p>
        </p:txBody>
      </p:sp>
    </p:spTree>
    <p:extLst>
      <p:ext uri="{BB962C8B-B14F-4D97-AF65-F5344CB8AC3E}">
        <p14:creationId xmlns:p14="http://schemas.microsoft.com/office/powerpoint/2010/main" val="336855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zh-CN" altLang="en-US" dirty="0"/>
              <a:t>线程的内存布局和生命周期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" y="1559706"/>
            <a:ext cx="4274366" cy="35262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562" y="5603606"/>
            <a:ext cx="278665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进程内的并发性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8509" y="5585104"/>
            <a:ext cx="278665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上下文切换代价低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1457" y="5603606"/>
            <a:ext cx="278665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线程创建代价低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6292" y="6213772"/>
            <a:ext cx="278665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线程间通信容易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23067" y="6213771"/>
            <a:ext cx="278665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线程可以利用多核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8" y="1559706"/>
            <a:ext cx="4535662" cy="3504830"/>
          </a:xfrm>
        </p:spPr>
      </p:pic>
    </p:spTree>
    <p:extLst>
      <p:ext uri="{BB962C8B-B14F-4D97-AF65-F5344CB8AC3E}">
        <p14:creationId xmlns:p14="http://schemas.microsoft.com/office/powerpoint/2010/main" val="1390726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171071" cy="501385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//__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-&gt;thread;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tss_struct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per_cpu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cpu_tss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load_TLS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加载线程局部存储到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全局描述符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this_cpu_write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current_task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next_p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...... return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        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内核栈也进行了切换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2922051" y="6065867"/>
            <a:ext cx="2540000" cy="7092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内核栈为什么不需要内存切换呢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7EE9B0-1874-4AFE-B5EA-9457B3C6DB1E}"/>
              </a:ext>
            </a:extLst>
          </p:cNvPr>
          <p:cNvSpPr txBox="1"/>
          <p:nvPr/>
        </p:nvSpPr>
        <p:spPr>
          <a:xfrm>
            <a:off x="3337560" y="5370604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Next</a:t>
            </a:r>
            <a:r>
              <a:rPr lang="zh-CN" altLang="en-US" sz="1600" dirty="0">
                <a:solidFill>
                  <a:srgbClr val="9F3197"/>
                </a:solidFill>
              </a:rPr>
              <a:t>与</a:t>
            </a:r>
            <a:r>
              <a:rPr lang="en-US" altLang="zh-CN" sz="1600" dirty="0">
                <a:solidFill>
                  <a:srgbClr val="9F3197"/>
                </a:solidFill>
              </a:rPr>
              <a:t>current</a:t>
            </a:r>
            <a:r>
              <a:rPr lang="zh-CN" altLang="en-US" sz="1600" dirty="0">
                <a:solidFill>
                  <a:srgbClr val="9F3197"/>
                </a:solidFill>
              </a:rPr>
              <a:t>切换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A4B60D-6283-428B-9BB9-33BE2B6F5121}"/>
              </a:ext>
            </a:extLst>
          </p:cNvPr>
          <p:cNvSpPr txBox="1"/>
          <p:nvPr/>
        </p:nvSpPr>
        <p:spPr>
          <a:xfrm>
            <a:off x="5462051" y="6492875"/>
            <a:ext cx="1508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因为共享内存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10032-1286-45A5-BCC9-15745184754C}"/>
              </a:ext>
            </a:extLst>
          </p:cNvPr>
          <p:cNvSpPr txBox="1"/>
          <p:nvPr/>
        </p:nvSpPr>
        <p:spPr>
          <a:xfrm>
            <a:off x="3167149" y="1246909"/>
            <a:ext cx="317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F3197"/>
                </a:solidFill>
              </a:rPr>
              <a:t>切换上下文、内核栈切换了、</a:t>
            </a:r>
            <a:r>
              <a:rPr lang="en-US" altLang="zh-CN" dirty="0">
                <a:solidFill>
                  <a:srgbClr val="9F3197"/>
                </a:solidFill>
              </a:rPr>
              <a:t>IP</a:t>
            </a:r>
            <a:r>
              <a:rPr lang="zh-CN" altLang="en-US" dirty="0">
                <a:solidFill>
                  <a:srgbClr val="9F3197"/>
                </a:solidFill>
              </a:rPr>
              <a:t>也切换了</a:t>
            </a:r>
          </a:p>
        </p:txBody>
      </p:sp>
    </p:spTree>
    <p:extLst>
      <p:ext uri="{BB962C8B-B14F-4D97-AF65-F5344CB8AC3E}">
        <p14:creationId xmlns:p14="http://schemas.microsoft.com/office/powerpoint/2010/main" val="1911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692" y="1334292"/>
            <a:ext cx="8903420" cy="5013851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上下文切换的主要任务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切换进程内存空间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寄存器和 指令指针寄存器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context_switch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*next,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rq_flags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mm_struct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*mm, *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...... mm = next-&gt;mm;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active_mm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...... 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switch_mm_irqs_off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oldmm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mm, next); ......   //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后续课程介绍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5989834" y="4892096"/>
            <a:ext cx="2145567" cy="8845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上下文切换是否已经完成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86945" y="1669143"/>
            <a:ext cx="2299855" cy="5950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51542" y="6031210"/>
            <a:ext cx="508000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finish_task_switch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是哪个任务在调用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47891" y="6031210"/>
            <a:ext cx="238034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prev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最终是什么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主动调度或事件驱动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last)  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{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prepare_switch_to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next);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(last) = __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switch_to_asm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(next));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 while (0)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B, B  C, C  A,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最后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switch_to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执行完后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分别是什么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62896" y="4642707"/>
            <a:ext cx="861820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每个任务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均知道它切换成了谁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以及它是由谁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切换来的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894" y="5517146"/>
            <a:ext cx="8618208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每个任务都会调用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schedule()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进行切换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它们的指令指针寄存器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均指向其下一条指令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2C0067-E186-40C7-8FC3-606484CBE4D5}"/>
              </a:ext>
            </a:extLst>
          </p:cNvPr>
          <p:cNvSpPr txBox="1"/>
          <p:nvPr/>
        </p:nvSpPr>
        <p:spPr>
          <a:xfrm>
            <a:off x="4397922" y="4116721"/>
            <a:ext cx="463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调度都是从</a:t>
            </a:r>
            <a:r>
              <a:rPr lang="en-US" altLang="zh-CN" sz="1600" dirty="0">
                <a:solidFill>
                  <a:srgbClr val="9F3197"/>
                </a:solidFill>
              </a:rPr>
              <a:t>schedule</a:t>
            </a:r>
            <a:r>
              <a:rPr lang="zh-CN" altLang="en-US" sz="1600" dirty="0">
                <a:solidFill>
                  <a:srgbClr val="9F3197"/>
                </a:solidFill>
              </a:rPr>
              <a:t>（）的下一步走的  切换后卡在那做</a:t>
            </a:r>
            <a:r>
              <a:rPr lang="en-US" altLang="zh-CN" sz="1600" dirty="0">
                <a:solidFill>
                  <a:srgbClr val="9F3197"/>
                </a:solidFill>
              </a:rPr>
              <a:t>I/O</a:t>
            </a:r>
            <a:r>
              <a:rPr lang="zh-CN" altLang="en-US" sz="1600" dirty="0">
                <a:solidFill>
                  <a:srgbClr val="9F3197"/>
                </a:solidFill>
              </a:rPr>
              <a:t>操作，再切回</a:t>
            </a:r>
            <a:r>
              <a:rPr lang="en-US" altLang="zh-CN" sz="1600" dirty="0">
                <a:solidFill>
                  <a:srgbClr val="9F3197"/>
                </a:solidFill>
              </a:rPr>
              <a:t>A</a:t>
            </a:r>
            <a:r>
              <a:rPr lang="zh-CN" altLang="en-US" sz="1600" dirty="0">
                <a:solidFill>
                  <a:srgbClr val="9F3197"/>
                </a:solidFill>
              </a:rPr>
              <a:t>，说明</a:t>
            </a:r>
            <a:r>
              <a:rPr lang="en-US" altLang="zh-CN" sz="1600" dirty="0">
                <a:solidFill>
                  <a:srgbClr val="9F3197"/>
                </a:solidFill>
              </a:rPr>
              <a:t>A</a:t>
            </a:r>
            <a:r>
              <a:rPr lang="zh-CN" altLang="en-US" sz="1600" dirty="0">
                <a:solidFill>
                  <a:srgbClr val="9F3197"/>
                </a:solidFill>
              </a:rPr>
              <a:t>的</a:t>
            </a:r>
            <a:r>
              <a:rPr lang="en-US" altLang="zh-CN" sz="1600" dirty="0">
                <a:solidFill>
                  <a:srgbClr val="9F3197"/>
                </a:solidFill>
              </a:rPr>
              <a:t>I/O</a:t>
            </a:r>
            <a:r>
              <a:rPr lang="zh-CN" altLang="en-US" sz="1600" dirty="0">
                <a:solidFill>
                  <a:srgbClr val="9F3197"/>
                </a:solidFill>
              </a:rPr>
              <a:t>操作完成了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B9538C-4344-4B5E-A1C6-B9D710EE28C7}"/>
              </a:ext>
            </a:extLst>
          </p:cNvPr>
          <p:cNvSpPr txBox="1"/>
          <p:nvPr/>
        </p:nvSpPr>
        <p:spPr>
          <a:xfrm>
            <a:off x="2286000" y="2768138"/>
            <a:ext cx="2676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9F3197"/>
                </a:solidFill>
              </a:rPr>
              <a:t>（</a:t>
            </a:r>
            <a:r>
              <a:rPr lang="en-US" altLang="zh-CN" sz="1600" dirty="0">
                <a:solidFill>
                  <a:srgbClr val="9F3197"/>
                </a:solidFill>
              </a:rPr>
              <a:t>last</a:t>
            </a:r>
            <a:r>
              <a:rPr lang="zh-CN" altLang="en-US" sz="1600" dirty="0">
                <a:solidFill>
                  <a:srgbClr val="9F3197"/>
                </a:solidFill>
              </a:rPr>
              <a:t>）括号表示引用调用  </a:t>
            </a:r>
            <a:r>
              <a:rPr lang="en-US" altLang="zh-CN" sz="1600" dirty="0">
                <a:solidFill>
                  <a:srgbClr val="9F3197"/>
                </a:solidFill>
              </a:rPr>
              <a:t>C</a:t>
            </a:r>
            <a:r>
              <a:rPr lang="zh-CN" altLang="en-US" sz="1600" dirty="0">
                <a:solidFill>
                  <a:srgbClr val="9F3197"/>
                </a:solidFill>
              </a:rPr>
              <a:t>切</a:t>
            </a:r>
            <a:r>
              <a:rPr lang="en-US" altLang="zh-CN" sz="1600" dirty="0">
                <a:solidFill>
                  <a:srgbClr val="9F3197"/>
                </a:solidFill>
              </a:rPr>
              <a:t>A</a:t>
            </a:r>
            <a:r>
              <a:rPr lang="zh-CN" altLang="en-US" sz="1600" dirty="0">
                <a:solidFill>
                  <a:srgbClr val="9F3197"/>
                </a:solidFill>
              </a:rPr>
              <a:t>后，把</a:t>
            </a:r>
            <a:r>
              <a:rPr lang="en-US" altLang="zh-CN" sz="1600" dirty="0">
                <a:solidFill>
                  <a:srgbClr val="9F3197"/>
                </a:solidFill>
              </a:rPr>
              <a:t>C</a:t>
            </a:r>
            <a:r>
              <a:rPr lang="zh-CN" altLang="en-US" sz="1600" dirty="0">
                <a:solidFill>
                  <a:srgbClr val="9F3197"/>
                </a:solidFill>
              </a:rPr>
              <a:t>的</a:t>
            </a:r>
            <a:r>
              <a:rPr lang="en-US" altLang="zh-CN" sz="1600" dirty="0">
                <a:solidFill>
                  <a:srgbClr val="9F3197"/>
                </a:solidFill>
              </a:rPr>
              <a:t>last(C)</a:t>
            </a:r>
            <a:r>
              <a:rPr lang="zh-CN" altLang="en-US" sz="1600" dirty="0">
                <a:solidFill>
                  <a:srgbClr val="9F3197"/>
                </a:solidFill>
              </a:rPr>
              <a:t>赋给</a:t>
            </a:r>
            <a:r>
              <a:rPr lang="en-US" altLang="zh-CN" sz="1600" dirty="0">
                <a:solidFill>
                  <a:srgbClr val="9F3197"/>
                </a:solidFill>
              </a:rPr>
              <a:t>A</a:t>
            </a:r>
            <a:r>
              <a:rPr lang="zh-CN" altLang="en-US" sz="1600" dirty="0">
                <a:solidFill>
                  <a:srgbClr val="9F3197"/>
                </a:solidFill>
              </a:rPr>
              <a:t>的</a:t>
            </a:r>
            <a:r>
              <a:rPr lang="en-US" altLang="zh-CN" sz="1600" dirty="0" err="1">
                <a:solidFill>
                  <a:srgbClr val="9F3197"/>
                </a:solidFill>
              </a:rPr>
              <a:t>prev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033845" cy="5013851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通常包含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时间驱动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任务被唤醒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两种形式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下面以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时间驱动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为例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即时间中断函数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()):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(void){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struct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......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task_tick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0);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具体调度类的具体实现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cpu_load_update_active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calc_global_load_tick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......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108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033845" cy="5013851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通常包含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时间驱动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任务被唤醒</a:t>
            </a:r>
            <a:r>
              <a:rPr lang="zh-CN" altLang="en-US" sz="18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（从</a:t>
            </a:r>
            <a:r>
              <a:rPr lang="en-US" altLang="zh-CN" sz="18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waitlist</a:t>
            </a:r>
            <a:r>
              <a:rPr lang="zh-CN" altLang="en-US" sz="18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中看能不能去</a:t>
            </a:r>
            <a:r>
              <a:rPr lang="en-US" altLang="zh-CN" sz="1800" b="1" dirty="0" err="1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runable</a:t>
            </a:r>
            <a:r>
              <a:rPr lang="zh-CN" altLang="en-US" sz="1800" b="1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中，能不能抢）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两种形式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下面以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时间驱动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为例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即时间中断函数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()):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scheduler_tick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(void){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smp_processor_id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struct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......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sched_class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task_tick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0);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具体调度类的具体实现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cpu_load_update_active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calc_global_load_tick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......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7599E-E621-4BD1-9C99-1EF0837681AF}"/>
              </a:ext>
            </a:extLst>
          </p:cNvPr>
          <p:cNvSpPr txBox="1"/>
          <p:nvPr/>
        </p:nvSpPr>
        <p:spPr>
          <a:xfrm>
            <a:off x="4619088" y="2529041"/>
            <a:ext cx="47032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目标是贴近于主动调度，通过置位告诉另一个进程被抢占了，让他主动放弃</a:t>
            </a:r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</a:p>
          <a:p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发生抢占式，都不会立即发生，等另一个任务自己发现，自己放弃</a:t>
            </a:r>
            <a:endParaRPr lang="en-US" altLang="zh-CN" sz="1600" dirty="0">
              <a:solidFill>
                <a:srgbClr val="9F3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不会任务切换，而是置位。</a:t>
            </a:r>
            <a:endParaRPr lang="en-US" altLang="zh-CN" sz="1600" dirty="0">
              <a:solidFill>
                <a:srgbClr val="9F31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不是去</a:t>
            </a:r>
            <a:r>
              <a:rPr lang="en-US" altLang="zh-CN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waiting list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而是去</a:t>
            </a:r>
            <a:r>
              <a:rPr lang="en-US" altLang="zh-CN" sz="1600" dirty="0" err="1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runable</a:t>
            </a:r>
            <a:r>
              <a:rPr lang="zh-CN" altLang="en-US" sz="1600" dirty="0">
                <a:solidFill>
                  <a:srgbClr val="9F31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队列中。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3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033845" cy="501385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调度策略为例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void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task_tick_fair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(struct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struct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 queued){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 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*se = &amp;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-&gt;se;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cfs_rq_of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(se);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entity_tick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se, queued)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......}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void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entity_tick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(struct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struct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 queued){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update_curr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还记得这个是什么功能吗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update_load_avg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UPDATE_TG);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update_cfs_shares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nr_running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&gt;1)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check_preempt_tick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48700" y="4350328"/>
            <a:ext cx="8779413" cy="2142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23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抢占式调度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033845" cy="501385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调度策略为例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void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check_preempt_tick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(struct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struct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unsigned long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ideal_runtime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sched_entity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*se;    s64 delta;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ideal_runtime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sched_slice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理想占用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sum_exec_runtime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当前调度占用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的时间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prev_sum_exec_runtime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delta_exec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ideal_runtime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resched_curr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 return;}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......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se = __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pick_first_entity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delta 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se-&gt;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;//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调度占用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的总时间太长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(delta &lt; 0)  return;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 &gt;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ideal_runtime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resched_curr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rq_of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cfs_rq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0" y="4324054"/>
            <a:ext cx="91440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resched_curr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函数不会令任务切换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它只会给当前占用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的任务的某个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flag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赋值为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TIF_NEED_RESCHED 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应该被抢占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然后由该任务自主调用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_schedule()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进行切换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感兴趣的同学可以自学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7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任务切换总结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527" y="1671713"/>
            <a:ext cx="9614755" cy="4451995"/>
          </a:xfrm>
        </p:spPr>
      </p:pic>
      <p:sp>
        <p:nvSpPr>
          <p:cNvPr id="9" name="矩形 8"/>
          <p:cNvSpPr/>
          <p:nvPr/>
        </p:nvSpPr>
        <p:spPr>
          <a:xfrm>
            <a:off x="1136073" y="2258291"/>
            <a:ext cx="1454727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36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借助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代码来进一步强化下列知识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进程和线程相关数据结构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进程和线程调度方式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尚未解决的问题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多线程访问全局变量时的读写问题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422693-7C5C-4D27-9A94-1F1830D9041A}"/>
              </a:ext>
            </a:extLst>
          </p:cNvPr>
          <p:cNvSpPr txBox="1"/>
          <p:nvPr/>
        </p:nvSpPr>
        <p:spPr>
          <a:xfrm>
            <a:off x="4414058" y="3059668"/>
            <a:ext cx="41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F3197"/>
                </a:solidFill>
              </a:rPr>
              <a:t>核心：用</a:t>
            </a:r>
            <a:r>
              <a:rPr lang="en-US" altLang="zh-CN" dirty="0">
                <a:solidFill>
                  <a:srgbClr val="9F3197"/>
                </a:solidFill>
              </a:rPr>
              <a:t>schedule</a:t>
            </a:r>
            <a:r>
              <a:rPr lang="zh-CN" altLang="en-US" dirty="0">
                <a:solidFill>
                  <a:srgbClr val="9F3197"/>
                </a:solidFill>
              </a:rPr>
              <a:t>函数实现上下文切换</a:t>
            </a:r>
          </a:p>
        </p:txBody>
      </p:sp>
    </p:spTree>
    <p:extLst>
      <p:ext uri="{BB962C8B-B14F-4D97-AF65-F5344CB8AC3E}">
        <p14:creationId xmlns:p14="http://schemas.microsoft.com/office/powerpoint/2010/main" val="33063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资源调度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97655" y="1270792"/>
            <a:ext cx="9430432" cy="501385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先来先服务策略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(First In First Out, FIFO/FICS)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实现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简单、公平 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 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头阻塞问题</a:t>
            </a:r>
            <a:endParaRPr lang="en-US" altLang="zh-CN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最短任务优先策略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(Shortest Job First, SJF)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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试图最小化平均响应时间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 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饿死长时间执行任务</a:t>
            </a:r>
            <a:endParaRPr lang="en-US" altLang="zh-CN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轮询策略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(Round Robin, RR)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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公平 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 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难选择最佳的调度长度、不适合同构任务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优先级调度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(Priority Scheduling)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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层次化调度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 </a:t>
            </a: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低优先级任务可能饿死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413898" y="5696765"/>
            <a:ext cx="5215197" cy="5054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优先级调度一般采用什么数据结构</a:t>
            </a:r>
            <a:r>
              <a:rPr lang="en-US" altLang="zh-CN" sz="24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这节课的内容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借助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代码来进一步强化下列知识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进程和线程相关数据结构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进程和线程调度方式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进程和线程在系统中的创建过程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感兴趣的同学请自学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进程间通信方式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将在文件系统讲解后再讨论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80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下面这部分代码输出结果是什么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create_process</a:t>
            </a:r>
            <a:r>
              <a:rPr lang="en-US" altLang="zh-CN" sz="1800" dirty="0">
                <a:latin typeface="Georgia" panose="02040502050405020303" pitchFamily="18" charset="0"/>
              </a:rPr>
              <a:t> (char* program, char**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{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</a:t>
            </a:r>
            <a:r>
              <a:rPr lang="en-US" altLang="zh-CN" sz="1800" dirty="0" err="1">
                <a:latin typeface="Georgia" panose="02040502050405020303" pitchFamily="18" charset="0"/>
              </a:rPr>
              <a:t>pid_t</a:t>
            </a:r>
            <a:r>
              <a:rPr lang="en-US" altLang="zh-CN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 = fork();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if (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 != 0)   return </a:t>
            </a:r>
            <a:r>
              <a:rPr lang="en-US" altLang="zh-CN" sz="1800" dirty="0" err="1">
                <a:latin typeface="Georgia" panose="02040502050405020303" pitchFamily="18" charset="0"/>
              </a:rPr>
              <a:t>child_pid</a:t>
            </a:r>
            <a:r>
              <a:rPr lang="en-US" altLang="zh-CN" sz="1800" dirty="0">
                <a:latin typeface="Georgia" panose="02040502050405020303" pitchFamily="18" charset="0"/>
              </a:rPr>
              <a:t>;    //</a:t>
            </a:r>
            <a:r>
              <a:rPr lang="zh-CN" altLang="en-US" sz="1800" dirty="0">
                <a:latin typeface="Georgia" panose="02040502050405020303" pitchFamily="18" charset="0"/>
              </a:rPr>
              <a:t>父进程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else{  </a:t>
            </a:r>
            <a:r>
              <a:rPr lang="en-US" altLang="zh-CN" sz="18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execvp</a:t>
            </a:r>
            <a:r>
              <a:rPr lang="en-US" altLang="zh-CN" sz="1800" dirty="0">
                <a:solidFill>
                  <a:srgbClr val="FF0000"/>
                </a:solidFill>
                <a:latin typeface="Georgia" panose="02040502050405020303" pitchFamily="18" charset="0"/>
              </a:rPr>
              <a:t>(program, </a:t>
            </a:r>
            <a:r>
              <a:rPr lang="en-US" altLang="zh-CN" sz="1800" dirty="0" err="1">
                <a:solidFill>
                  <a:srgbClr val="FF0000"/>
                </a:solidFill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solidFill>
                  <a:srgbClr val="FF0000"/>
                </a:solidFill>
                <a:latin typeface="Georgia" panose="02040502050405020303" pitchFamily="18" charset="0"/>
              </a:rPr>
              <a:t>)</a:t>
            </a:r>
            <a:r>
              <a:rPr lang="en-US" altLang="zh-CN" sz="1800" dirty="0">
                <a:latin typeface="Georgia" panose="02040502050405020303" pitchFamily="18" charset="0"/>
              </a:rPr>
              <a:t>;   abort();} </a:t>
            </a:r>
            <a:r>
              <a:rPr lang="zh-CN" altLang="en-US" sz="1800" dirty="0">
                <a:latin typeface="Georgia" panose="02040502050405020303" pitchFamily="18" charset="0"/>
              </a:rPr>
              <a:t> </a:t>
            </a:r>
            <a:r>
              <a:rPr lang="en-US" altLang="zh-CN" sz="1800" dirty="0">
                <a:latin typeface="Georgia" panose="02040502050405020303" pitchFamily="18" charset="0"/>
              </a:rPr>
              <a:t>//</a:t>
            </a:r>
            <a:r>
              <a:rPr lang="zh-CN" altLang="en-US" sz="1800" dirty="0">
                <a:latin typeface="Georgia" panose="02040502050405020303" pitchFamily="18" charset="0"/>
              </a:rPr>
              <a:t>子进程</a:t>
            </a: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}</a:t>
            </a:r>
          </a:p>
          <a:p>
            <a:pPr marL="0" indent="0">
              <a:buNone/>
            </a:pPr>
            <a:endParaRPr lang="en-US" altLang="zh-CN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CN" sz="1800" dirty="0" err="1">
                <a:latin typeface="Georgia" panose="02040502050405020303" pitchFamily="18" charset="0"/>
              </a:rPr>
              <a:t>int</a:t>
            </a:r>
            <a:r>
              <a:rPr lang="en-US" altLang="zh-CN" sz="1800" dirty="0">
                <a:latin typeface="Georgia" panose="02040502050405020303" pitchFamily="18" charset="0"/>
              </a:rPr>
              <a:t> main ()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{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char*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[] = {"ls", "-l", "/AAA/BBB/", NULL};    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</a:t>
            </a:r>
            <a:r>
              <a:rPr lang="en-US" altLang="zh-CN" sz="1800" dirty="0" err="1">
                <a:latin typeface="Georgia" panose="02040502050405020303" pitchFamily="18" charset="0"/>
              </a:rPr>
              <a:t>create_process</a:t>
            </a:r>
            <a:r>
              <a:rPr lang="en-US" altLang="zh-CN" sz="1800" dirty="0">
                <a:latin typeface="Georgia" panose="02040502050405020303" pitchFamily="18" charset="0"/>
              </a:rPr>
              <a:t> ("ls", </a:t>
            </a:r>
            <a:r>
              <a:rPr lang="en-US" altLang="zh-CN" sz="1800" dirty="0" err="1">
                <a:latin typeface="Georgia" panose="02040502050405020303" pitchFamily="18" charset="0"/>
              </a:rPr>
              <a:t>arg_list</a:t>
            </a:r>
            <a:r>
              <a:rPr lang="en-US" altLang="zh-CN" sz="1800" dirty="0">
                <a:latin typeface="Georgia" panose="02040502050405020303" pitchFamily="18" charset="0"/>
              </a:rPr>
              <a:t>);    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    return 0;</a:t>
            </a:r>
          </a:p>
          <a:p>
            <a:pPr marL="0" indent="0">
              <a:buNone/>
            </a:pPr>
            <a:r>
              <a:rPr lang="en-US" altLang="zh-CN" sz="1800" dirty="0">
                <a:latin typeface="Georgia" panose="02040502050405020303" pitchFamily="18" charset="0"/>
              </a:rPr>
              <a:t>}</a:t>
            </a:r>
            <a:endParaRPr lang="zh-CN" alt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E6E82D-135D-44EB-9635-22278D286AC9}"/>
              </a:ext>
            </a:extLst>
          </p:cNvPr>
          <p:cNvSpPr txBox="1"/>
          <p:nvPr/>
        </p:nvSpPr>
        <p:spPr>
          <a:xfrm>
            <a:off x="6051884" y="2822956"/>
            <a:ext cx="1636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exec</a:t>
            </a:r>
            <a:r>
              <a:rPr lang="zh-CN" altLang="en-US" sz="1600" dirty="0">
                <a:solidFill>
                  <a:srgbClr val="9F3197"/>
                </a:solidFill>
              </a:rPr>
              <a:t>代表可执行。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DF30EE-6A12-42CA-9AEC-DD7E46530E38}"/>
              </a:ext>
            </a:extLst>
          </p:cNvPr>
          <p:cNvSpPr txBox="1"/>
          <p:nvPr/>
        </p:nvSpPr>
        <p:spPr>
          <a:xfrm>
            <a:off x="1118937" y="3161510"/>
            <a:ext cx="305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Execvp</a:t>
            </a:r>
            <a:r>
              <a:rPr lang="zh-CN" altLang="en-US" sz="1600" dirty="0">
                <a:solidFill>
                  <a:srgbClr val="9F3197"/>
                </a:solidFill>
              </a:rPr>
              <a:t>函数表示执行</a:t>
            </a:r>
            <a:r>
              <a:rPr lang="en-US" altLang="zh-CN" sz="1600" dirty="0">
                <a:solidFill>
                  <a:srgbClr val="9F3197"/>
                </a:solidFill>
              </a:rPr>
              <a:t>program</a:t>
            </a:r>
            <a:r>
              <a:rPr lang="zh-CN" altLang="en-US" sz="1600" dirty="0">
                <a:solidFill>
                  <a:srgbClr val="9F3197"/>
                </a:solidFill>
              </a:rPr>
              <a:t>，其中参数列表为</a:t>
            </a:r>
            <a:r>
              <a:rPr lang="en-US" altLang="zh-CN" sz="1600" dirty="0" err="1">
                <a:solidFill>
                  <a:srgbClr val="9F3197"/>
                </a:solidFill>
              </a:rPr>
              <a:t>arg_list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CC38F-0F0E-4EE1-A24F-279B8E73E4E9}"/>
              </a:ext>
            </a:extLst>
          </p:cNvPr>
          <p:cNvSpPr txBox="1"/>
          <p:nvPr/>
        </p:nvSpPr>
        <p:spPr>
          <a:xfrm>
            <a:off x="5657055" y="4640898"/>
            <a:ext cx="337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9F3197"/>
                </a:solidFill>
              </a:rPr>
              <a:t>Linux</a:t>
            </a:r>
            <a:r>
              <a:rPr lang="zh-CN" altLang="en-US" sz="1600" dirty="0">
                <a:solidFill>
                  <a:srgbClr val="9F3197"/>
                </a:solidFill>
              </a:rPr>
              <a:t>指令，查看</a:t>
            </a:r>
            <a:r>
              <a:rPr lang="en-US" altLang="zh-CN" sz="1600" dirty="0">
                <a:solidFill>
                  <a:srgbClr val="9F3197"/>
                </a:solidFill>
              </a:rPr>
              <a:t>/AAA/BBB/</a:t>
            </a:r>
            <a:r>
              <a:rPr lang="zh-CN" altLang="en-US" sz="1600" dirty="0">
                <a:solidFill>
                  <a:srgbClr val="9F3197"/>
                </a:solidFill>
              </a:rPr>
              <a:t>路径下的所有文件</a:t>
            </a:r>
          </a:p>
        </p:txBody>
      </p:sp>
    </p:spTree>
    <p:extLst>
      <p:ext uri="{BB962C8B-B14F-4D97-AF65-F5344CB8AC3E}">
        <p14:creationId xmlns:p14="http://schemas.microsoft.com/office/powerpoint/2010/main" val="210678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7" y="1047750"/>
            <a:ext cx="4387878" cy="5445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下代码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可执行文件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492027" y="1886268"/>
            <a:ext cx="4299048" cy="312388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92390" y="5272118"/>
            <a:ext cx="1069910" cy="366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42578" y="3585646"/>
            <a:ext cx="1797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编译原理的故事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162300" y="5443954"/>
            <a:ext cx="2089150" cy="4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347654" y="1292797"/>
            <a:ext cx="2899409" cy="5200078"/>
            <a:chOff x="5432178" y="1292797"/>
            <a:chExt cx="2899409" cy="520007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178" y="1292797"/>
              <a:ext cx="2899409" cy="520007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455035" y="1326551"/>
              <a:ext cx="2876551" cy="50837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100440" y="2572132"/>
            <a:ext cx="1797946" cy="2073426"/>
            <a:chOff x="7100440" y="2572132"/>
            <a:chExt cx="1797946" cy="2073426"/>
          </a:xfrm>
        </p:grpSpPr>
        <p:sp>
          <p:nvSpPr>
            <p:cNvPr id="26" name="矩形 25"/>
            <p:cNvSpPr/>
            <p:nvPr/>
          </p:nvSpPr>
          <p:spPr>
            <a:xfrm>
              <a:off x="7100440" y="2572132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代码段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100440" y="3140114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00440" y="3708170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100440" y="4276226"/>
              <a:ext cx="1797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数据段</a:t>
              </a:r>
              <a:endParaRPr lang="zh-CN" altLang="en-US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4902761" y="3611715"/>
            <a:ext cx="1478355" cy="6865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这三者有什么区别</a:t>
            </a:r>
            <a:r>
              <a:rPr lang="en-US" altLang="zh-CN" sz="2000" b="1" dirty="0">
                <a:solidFill>
                  <a:schemeClr val="dk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000" b="1" dirty="0">
              <a:solidFill>
                <a:schemeClr val="dk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EBE17-0D2F-4CC9-9BD7-304FA4D2242F}"/>
              </a:ext>
            </a:extLst>
          </p:cNvPr>
          <p:cNvSpPr txBox="1"/>
          <p:nvPr/>
        </p:nvSpPr>
        <p:spPr>
          <a:xfrm>
            <a:off x="4358126" y="807365"/>
            <a:ext cx="4537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9F3197"/>
                </a:solidFill>
              </a:rPr>
              <a:t>数据段（静态变量、全局变量）：</a:t>
            </a:r>
            <a:r>
              <a:rPr lang="en-US" altLang="zh-CN" sz="1600" dirty="0">
                <a:solidFill>
                  <a:srgbClr val="9F3197"/>
                </a:solidFill>
              </a:rPr>
              <a:t>.</a:t>
            </a:r>
            <a:r>
              <a:rPr lang="en-US" altLang="zh-CN" sz="1600" dirty="0" err="1">
                <a:solidFill>
                  <a:srgbClr val="9F3197"/>
                </a:solidFill>
              </a:rPr>
              <a:t>bss</a:t>
            </a:r>
            <a:r>
              <a:rPr lang="zh-CN" altLang="zh-CN" sz="1600" dirty="0">
                <a:solidFill>
                  <a:srgbClr val="9F3197"/>
                </a:solidFill>
              </a:rPr>
              <a:t>未赋初值（系统自动赋为</a:t>
            </a:r>
            <a:r>
              <a:rPr lang="en-US" altLang="zh-CN" sz="1600" dirty="0">
                <a:solidFill>
                  <a:srgbClr val="9F3197"/>
                </a:solidFill>
              </a:rPr>
              <a:t>0</a:t>
            </a:r>
            <a:r>
              <a:rPr lang="zh-CN" altLang="zh-CN" sz="1600" dirty="0">
                <a:solidFill>
                  <a:srgbClr val="9F3197"/>
                </a:solidFill>
              </a:rPr>
              <a:t>） </a:t>
            </a:r>
            <a:r>
              <a:rPr lang="en-US" altLang="zh-CN" sz="1600" dirty="0">
                <a:solidFill>
                  <a:srgbClr val="9F3197"/>
                </a:solidFill>
              </a:rPr>
              <a:t>.data</a:t>
            </a:r>
            <a:r>
              <a:rPr lang="zh-CN" altLang="zh-CN" sz="1600" dirty="0">
                <a:solidFill>
                  <a:srgbClr val="9F3197"/>
                </a:solidFill>
              </a:rPr>
              <a:t>赋初始值</a:t>
            </a:r>
            <a:r>
              <a:rPr lang="en-US" altLang="zh-CN" sz="1600" dirty="0">
                <a:solidFill>
                  <a:srgbClr val="9F3197"/>
                </a:solidFill>
              </a:rPr>
              <a:t>????// .</a:t>
            </a:r>
            <a:r>
              <a:rPr lang="en-US" altLang="zh-CN" sz="1600" dirty="0" err="1">
                <a:solidFill>
                  <a:srgbClr val="9F3197"/>
                </a:solidFill>
              </a:rPr>
              <a:t>rodata</a:t>
            </a:r>
            <a:endParaRPr lang="zh-CN" altLang="zh-CN" sz="1600" dirty="0">
              <a:solidFill>
                <a:srgbClr val="9F3197"/>
              </a:solidFill>
            </a:endParaRPr>
          </a:p>
          <a:p>
            <a:r>
              <a:rPr lang="zh-CN" altLang="zh-CN" sz="1600" dirty="0">
                <a:solidFill>
                  <a:srgbClr val="9F3197"/>
                </a:solidFill>
              </a:rPr>
              <a:t>局部变量（堆栈）</a:t>
            </a:r>
            <a:endParaRPr lang="zh-CN" altLang="en-US" sz="1600" dirty="0">
              <a:solidFill>
                <a:srgbClr val="9F31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7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可执行文件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进程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1" y="946427"/>
            <a:ext cx="5692972" cy="60036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800" y="1667173"/>
            <a:ext cx="3104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execXX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</a:t>
            </a:r>
            <a:r>
              <a:rPr lang="zh-CN" altLang="en-US" sz="2400" dirty="0">
                <a:solidFill>
                  <a:srgbClr val="9F3197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，加载到内存中</a:t>
            </a:r>
          </a:p>
        </p:txBody>
      </p:sp>
      <p:sp>
        <p:nvSpPr>
          <p:cNvPr id="7" name="矩形 6"/>
          <p:cNvSpPr/>
          <p:nvPr/>
        </p:nvSpPr>
        <p:spPr>
          <a:xfrm>
            <a:off x="159800" y="4309010"/>
            <a:ext cx="3836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sys_execve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系统调用</a:t>
            </a:r>
          </a:p>
        </p:txBody>
      </p:sp>
      <p:sp>
        <p:nvSpPr>
          <p:cNvPr id="8" name="矩形 7"/>
          <p:cNvSpPr/>
          <p:nvPr/>
        </p:nvSpPr>
        <p:spPr>
          <a:xfrm>
            <a:off x="159800" y="5629542"/>
            <a:ext cx="43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ELF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文件加载到内存</a:t>
            </a:r>
          </a:p>
        </p:txBody>
      </p:sp>
    </p:spTree>
    <p:extLst>
      <p:ext uri="{BB962C8B-B14F-4D97-AF65-F5344CB8AC3E}">
        <p14:creationId xmlns:p14="http://schemas.microsoft.com/office/powerpoint/2010/main" val="6429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12995</TotalTime>
  <Words>6757</Words>
  <Application>Microsoft Office PowerPoint</Application>
  <PresentationFormat>全屏显示(4:3)</PresentationFormat>
  <Paragraphs>648</Paragraphs>
  <Slides>48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华文楷体</vt:lpstr>
      <vt:lpstr>楷体</vt:lpstr>
      <vt:lpstr>Arial</vt:lpstr>
      <vt:lpstr>Calibri</vt:lpstr>
      <vt:lpstr>Calibri Light</vt:lpstr>
      <vt:lpstr>Georgia</vt:lpstr>
      <vt:lpstr>Times New Roman</vt:lpstr>
      <vt:lpstr>Wingdings</vt:lpstr>
      <vt:lpstr>Office 主题​​</vt:lpstr>
      <vt:lpstr>1_Office 主题​​</vt:lpstr>
      <vt:lpstr>进程与线程（3）</vt:lpstr>
      <vt:lpstr>回顾—进程的内存布局和生命周期</vt:lpstr>
      <vt:lpstr>回顾—进程的切换和并发性</vt:lpstr>
      <vt:lpstr>回顾—线程的内存布局和生命周期</vt:lpstr>
      <vt:lpstr>回顾—CPU资源调度</vt:lpstr>
      <vt:lpstr>这节课的内容</vt:lpstr>
      <vt:lpstr>下面这部分代码输出结果是什么?</vt:lpstr>
      <vt:lpstr>Linux下代码  可执行文件</vt:lpstr>
      <vt:lpstr>Linux下可执行文件  进程</vt:lpstr>
      <vt:lpstr>Linux下的多线程</vt:lpstr>
      <vt:lpstr>PowerPoint 演示文稿</vt:lpstr>
      <vt:lpstr>Linux下的多线程</vt:lpstr>
      <vt:lpstr>线程可使用的数据形式</vt:lpstr>
      <vt:lpstr>进程和线程数据结构—task_struct</vt:lpstr>
      <vt:lpstr>进程和线程数据结构—task_struct</vt:lpstr>
      <vt:lpstr>进程和线程数据结构—task_struct</vt:lpstr>
      <vt:lpstr>进程和线程数据结构—task_struct</vt:lpstr>
      <vt:lpstr>Linux用户态函数栈（函数调用的过程）</vt:lpstr>
      <vt:lpstr>Linux用户态函数栈</vt:lpstr>
      <vt:lpstr>函数调用和返回例子</vt:lpstr>
      <vt:lpstr>函数调用和返回例子</vt:lpstr>
      <vt:lpstr>Linux内核态函数栈</vt:lpstr>
      <vt:lpstr>Linux系统调用: 用户态内核态</vt:lpstr>
      <vt:lpstr>PowerPoint 演示文稿</vt:lpstr>
      <vt:lpstr>进程和线程数据结构—task_struct</vt:lpstr>
      <vt:lpstr>进程和线程数据结构—task_struct</vt:lpstr>
      <vt:lpstr>Linux任务调度算法</vt:lpstr>
      <vt:lpstr>Linux任务调度算法</vt:lpstr>
      <vt:lpstr>PowerPoint 演示文稿</vt:lpstr>
      <vt:lpstr>Linux任务调度类</vt:lpstr>
      <vt:lpstr>Linux任务调度类</vt:lpstr>
      <vt:lpstr>Linux任务调度CFS类</vt:lpstr>
      <vt:lpstr>Linux任务调度CFS类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Linux任务切换 (主动调度或事件驱动)</vt:lpstr>
      <vt:lpstr>PowerPoint 演示文稿</vt:lpstr>
      <vt:lpstr>Linux任务切换 (主动调度或事件驱动)</vt:lpstr>
      <vt:lpstr>Linux任务切换 (主动调度或事件驱动)</vt:lpstr>
      <vt:lpstr>Linux任务切换 (主动调度或事件驱动)</vt:lpstr>
      <vt:lpstr>Linux任务切换 (抢占式调度)</vt:lpstr>
      <vt:lpstr>Linux任务切换 (抢占式调度)</vt:lpstr>
      <vt:lpstr>Linux任务切换 (抢占式调度)</vt:lpstr>
      <vt:lpstr>Linux任务切换 (抢占式调度)</vt:lpstr>
      <vt:lpstr>Linux任务切换总结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职称申请汇报</dc:title>
  <dc:creator>Pu Lingjun</dc:creator>
  <cp:lastModifiedBy>雨晨 潘</cp:lastModifiedBy>
  <cp:revision>983</cp:revision>
  <dcterms:created xsi:type="dcterms:W3CDTF">2019-06-15T13:18:55Z</dcterms:created>
  <dcterms:modified xsi:type="dcterms:W3CDTF">2019-11-06T08:42:36Z</dcterms:modified>
</cp:coreProperties>
</file>